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0.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23.xml" ContentType="application/vnd.openxmlformats-officedocument.presentationml.notesSlide+xml"/>
  <Override PartName="/ppt/tags/tag17.xml" ContentType="application/vnd.openxmlformats-officedocument.presentationml.tags+xml"/>
  <Override PartName="/ppt/notesSlides/notesSlide24.xml" ContentType="application/vnd.openxmlformats-officedocument.presentationml.notesSlide+xml"/>
  <Override PartName="/ppt/tags/tag18.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518" r:id="rId3"/>
    <p:sldId id="259" r:id="rId4"/>
    <p:sldId id="508" r:id="rId5"/>
    <p:sldId id="517" r:id="rId6"/>
    <p:sldId id="519" r:id="rId7"/>
    <p:sldId id="515" r:id="rId8"/>
    <p:sldId id="520" r:id="rId9"/>
    <p:sldId id="522" r:id="rId10"/>
    <p:sldId id="523" r:id="rId11"/>
    <p:sldId id="524" r:id="rId12"/>
    <p:sldId id="538" r:id="rId13"/>
    <p:sldId id="526" r:id="rId14"/>
    <p:sldId id="527" r:id="rId15"/>
    <p:sldId id="528" r:id="rId16"/>
    <p:sldId id="529" r:id="rId17"/>
    <p:sldId id="530" r:id="rId18"/>
    <p:sldId id="531" r:id="rId19"/>
    <p:sldId id="540" r:id="rId20"/>
    <p:sldId id="541" r:id="rId21"/>
    <p:sldId id="542" r:id="rId22"/>
    <p:sldId id="543" r:id="rId23"/>
    <p:sldId id="532" r:id="rId24"/>
    <p:sldId id="533" r:id="rId25"/>
    <p:sldId id="534" r:id="rId26"/>
    <p:sldId id="535" r:id="rId27"/>
    <p:sldId id="537" r:id="rId28"/>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宋体" panose="02010600030101010101" pitchFamily="2" charset="-122"/>
      </a:defRPr>
    </a:lvl9pPr>
  </p:defaultTextStyle>
  <p:extLst>
    <p:ext uri="{EFAFB233-063F-42B5-8137-9DF3F51BA10A}">
      <p15:sldGuideLst xmlns:p15="http://schemas.microsoft.com/office/powerpoint/2012/main">
        <p15:guide id="1" orient="horz" pos="2132">
          <p15:clr>
            <a:srgbClr val="A4A3A4"/>
          </p15:clr>
        </p15:guide>
        <p15:guide id="2" pos="37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94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01" autoAdjust="0"/>
    <p:restoredTop sz="89252" autoAdjust="0"/>
  </p:normalViewPr>
  <p:slideViewPr>
    <p:cSldViewPr snapToGrid="0">
      <p:cViewPr varScale="1">
        <p:scale>
          <a:sx n="70" d="100"/>
          <a:sy n="70" d="100"/>
        </p:scale>
        <p:origin x="72" y="84"/>
      </p:cViewPr>
      <p:guideLst>
        <p:guide orient="horz" pos="2132"/>
        <p:guide pos="3782"/>
      </p:guideLst>
    </p:cSldViewPr>
  </p:slideViewPr>
  <p:notesTextViewPr>
    <p:cViewPr>
      <p:scale>
        <a:sx n="20" d="100"/>
        <a:sy n="20" d="100"/>
      </p:scale>
      <p:origin x="0" y="0"/>
    </p:cViewPr>
  </p:notesTextViewPr>
  <p:sorterViewPr>
    <p:cViewPr>
      <p:scale>
        <a:sx n="100" d="100"/>
        <a:sy n="100" d="100"/>
      </p:scale>
      <p:origin x="0" y="-14592"/>
    </p:cViewPr>
  </p:sorterViewPr>
  <p:gridSpacing cx="72005" cy="720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76650563-7CAD-7C7C-C3AD-0E895C5A8F88}"/>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buFont typeface="Arial" panose="020B0604020202020204" pitchFamily="34" charset="0"/>
              <a:buNone/>
              <a:defRPr sz="1200" noProof="1"/>
            </a:lvl1pPr>
          </a:lstStyle>
          <a:p>
            <a:pPr>
              <a:defRPr/>
            </a:pPr>
            <a:endParaRPr lang="zh-CN" altLang="en-US"/>
          </a:p>
        </p:txBody>
      </p:sp>
      <p:sp>
        <p:nvSpPr>
          <p:cNvPr id="3" name="日期占位符 2">
            <a:extLst>
              <a:ext uri="{FF2B5EF4-FFF2-40B4-BE49-F238E27FC236}">
                <a16:creationId xmlns:a16="http://schemas.microsoft.com/office/drawing/2014/main" id="{95B28FCD-C53E-FCAA-C3E1-EFE637420A53}"/>
              </a:ext>
            </a:extLst>
          </p:cNvPr>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buFont typeface="Arial" panose="020B0604020202020204" pitchFamily="34" charset="0"/>
              <a:buNone/>
              <a:defRPr sz="1200" noProof="1"/>
            </a:lvl1pPr>
          </a:lstStyle>
          <a:p>
            <a:pPr>
              <a:defRPr/>
            </a:pPr>
            <a:endParaRPr lang="zh-CN" altLang="en-US"/>
          </a:p>
        </p:txBody>
      </p:sp>
      <p:sp>
        <p:nvSpPr>
          <p:cNvPr id="13316" name="幻灯片图像占位符 3">
            <a:extLst>
              <a:ext uri="{FF2B5EF4-FFF2-40B4-BE49-F238E27FC236}">
                <a16:creationId xmlns:a16="http://schemas.microsoft.com/office/drawing/2014/main" id="{EB1196D6-618B-79D8-ABEC-CBCE0F9441DC}"/>
              </a:ext>
            </a:extLst>
          </p:cNvPr>
          <p:cNvSpPr>
            <a:spLocks noGrp="1" noRot="1" noChangeAspect="1" noChangeArrowheads="1"/>
          </p:cNvSpPr>
          <p:nvPr>
            <p:ph type="sldImg" idx="4294967295"/>
          </p:nvPr>
        </p:nvSpPr>
        <p:spPr bwMode="auto">
          <a:xfrm>
            <a:off x="685800" y="1143000"/>
            <a:ext cx="5486400" cy="3086100"/>
          </a:xfrm>
          <a:prstGeom prst="rect">
            <a:avLst/>
          </a:pr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sp>
      <p:sp>
        <p:nvSpPr>
          <p:cNvPr id="2053" name="备注占位符 4">
            <a:extLst>
              <a:ext uri="{FF2B5EF4-FFF2-40B4-BE49-F238E27FC236}">
                <a16:creationId xmlns:a16="http://schemas.microsoft.com/office/drawing/2014/main" id="{8DB32451-9CC8-EA74-18E0-6BE5E66C9194}"/>
              </a:ext>
            </a:extLst>
          </p:cNvPr>
          <p:cNvSpPr>
            <a:spLocks noGrp="1" noChangeArrowheads="1"/>
          </p:cNvSpPr>
          <p:nvPr>
            <p:ph type="body" sz="quarter" idx="4294967295"/>
          </p:nvPr>
        </p:nvSpPr>
        <p:spPr bwMode="auto">
          <a:xfrm>
            <a:off x="685800" y="4400550"/>
            <a:ext cx="5486400" cy="3600450"/>
          </a:xfrm>
          <a:prstGeom prst="rect">
            <a:avLst/>
          </a:prstGeom>
          <a:noFill/>
          <a:ln w="9525">
            <a:noFill/>
            <a:miter lim="800000"/>
          </a:ln>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a:ext uri="{FF2B5EF4-FFF2-40B4-BE49-F238E27FC236}">
                <a16:creationId xmlns:a16="http://schemas.microsoft.com/office/drawing/2014/main" id="{DDF345E3-5093-FDE4-67DF-D3DFDB5BDA87}"/>
              </a:ext>
            </a:extLst>
          </p:cNvPr>
          <p:cNvSpPr>
            <a:spLocks noGrp="1"/>
          </p:cNvSpPr>
          <p:nvPr>
            <p:ph type="ftr" sz="quarter" idx="4"/>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buFont typeface="Arial" panose="020B0604020202020204" pitchFamily="34" charset="0"/>
              <a:buNone/>
              <a:defRPr sz="1200" noProof="1"/>
            </a:lvl1pPr>
          </a:lstStyle>
          <a:p>
            <a:pPr>
              <a:defRPr/>
            </a:pPr>
            <a:endParaRPr lang="zh-CN" altLang="en-US"/>
          </a:p>
        </p:txBody>
      </p:sp>
      <p:sp>
        <p:nvSpPr>
          <p:cNvPr id="7" name="灯片编号占位符 6">
            <a:extLst>
              <a:ext uri="{FF2B5EF4-FFF2-40B4-BE49-F238E27FC236}">
                <a16:creationId xmlns:a16="http://schemas.microsoft.com/office/drawing/2014/main" id="{FDD32F93-6519-D155-04CB-8168697F032E}"/>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buFont typeface="Arial" panose="020B0604020202020204" pitchFamily="34" charset="0"/>
              <a:buNone/>
              <a:defRPr sz="1200" noProof="1" smtClean="0"/>
            </a:lvl1pPr>
          </a:lstStyle>
          <a:p>
            <a:pPr>
              <a:defRPr/>
            </a:pPr>
            <a:fld id="{539DD45C-6979-AB49-B6DE-2597D29C8B62}" type="slidenum">
              <a:rPr altLang="en-US"/>
              <a:pPr>
                <a:defRPr/>
              </a:pPr>
              <a:t>‹#›</a:t>
            </a:fld>
            <a:endParaRPr lang="zh-CN" altLang="en-US">
              <a:latin typeface="Arial" panose="020B0604020202020204" pitchFamily="34" charset="0"/>
            </a:endParaRPr>
          </a:p>
        </p:txBody>
      </p:sp>
    </p:spTree>
    <p:extLst>
      <p:ext uri="{BB962C8B-B14F-4D97-AF65-F5344CB8AC3E}">
        <p14:creationId xmlns:p14="http://schemas.microsoft.com/office/powerpoint/2010/main" val="325048092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宋体" panose="02010600030101010101" pitchFamily="2" charset="-122"/>
      </a:defRPr>
    </a:lvl1pPr>
    <a:lvl2pPr marL="457200" algn="l" rtl="0" eaLnBrk="0" fontAlgn="base" hangingPunct="0">
      <a:spcBef>
        <a:spcPct val="30000"/>
      </a:spcBef>
      <a:spcAft>
        <a:spcPct val="0"/>
      </a:spcAft>
      <a:defRPr sz="1200" kern="1200">
        <a:solidFill>
          <a:schemeClr val="tx1"/>
        </a:solidFill>
        <a:latin typeface="+mn-lt"/>
        <a:ea typeface="+mn-ea"/>
        <a:cs typeface="宋体" panose="02010600030101010101" pitchFamily="2" charset="-122"/>
      </a:defRPr>
    </a:lvl2pPr>
    <a:lvl3pPr marL="914400" algn="l" rtl="0" eaLnBrk="0" fontAlgn="base" hangingPunct="0">
      <a:spcBef>
        <a:spcPct val="30000"/>
      </a:spcBef>
      <a:spcAft>
        <a:spcPct val="0"/>
      </a:spcAft>
      <a:defRPr sz="1200" kern="1200">
        <a:solidFill>
          <a:schemeClr val="tx1"/>
        </a:solidFill>
        <a:latin typeface="+mn-lt"/>
        <a:ea typeface="+mn-ea"/>
        <a:cs typeface="宋体" panose="02010600030101010101" pitchFamily="2" charset="-122"/>
      </a:defRPr>
    </a:lvl3pPr>
    <a:lvl4pPr marL="1371600" algn="l" rtl="0" eaLnBrk="0" fontAlgn="base" hangingPunct="0">
      <a:spcBef>
        <a:spcPct val="30000"/>
      </a:spcBef>
      <a:spcAft>
        <a:spcPct val="0"/>
      </a:spcAft>
      <a:defRPr sz="1200" kern="1200">
        <a:solidFill>
          <a:schemeClr val="tx1"/>
        </a:solidFill>
        <a:latin typeface="+mn-lt"/>
        <a:ea typeface="+mn-ea"/>
        <a:cs typeface="宋体" panose="02010600030101010101" pitchFamily="2" charset="-122"/>
      </a:defRPr>
    </a:lvl4pPr>
    <a:lvl5pPr marL="1828800" algn="l" rtl="0" eaLnBrk="0" fontAlgn="base" hangingPunct="0">
      <a:spcBef>
        <a:spcPct val="30000"/>
      </a:spcBef>
      <a:spcAft>
        <a:spcPct val="0"/>
      </a:spcAft>
      <a:defRPr sz="1200" kern="1200">
        <a:solidFill>
          <a:schemeClr val="tx1"/>
        </a:solidFill>
        <a:latin typeface="+mn-lt"/>
        <a:ea typeface="+mn-ea"/>
        <a:cs typeface="宋体" panose="02010600030101010101" pitchFamily="2"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pPr>
              <a:defRPr/>
            </a:pPr>
            <a:fld id="{539DD45C-6979-AB49-B6DE-2597D29C8B62}" type="slidenum">
              <a:rPr lang="en-US" altLang="zh-CN"/>
              <a:pPr>
                <a:defRPr/>
              </a:pPr>
              <a:t>2</a:t>
            </a:fld>
            <a:endParaRPr lang="zh-CN" altLang="en-US">
              <a:latin typeface="Arial" panose="020B0604020202020204" pitchFamily="34" charset="0"/>
            </a:endParaRPr>
          </a:p>
        </p:txBody>
      </p:sp>
    </p:spTree>
    <p:extLst>
      <p:ext uri="{BB962C8B-B14F-4D97-AF65-F5344CB8AC3E}">
        <p14:creationId xmlns:p14="http://schemas.microsoft.com/office/powerpoint/2010/main" val="11885943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幻灯片图像占位符 1">
            <a:extLst>
              <a:ext uri="{FF2B5EF4-FFF2-40B4-BE49-F238E27FC236}">
                <a16:creationId xmlns:a16="http://schemas.microsoft.com/office/drawing/2014/main" id="{4B9D0E69-CAE5-BEF3-4A41-3B1F75EF6203}"/>
              </a:ext>
            </a:extLst>
          </p:cNvPr>
          <p:cNvSpPr>
            <a:spLocks noGrp="1" noRot="1" noChangeAspect="1" noChangeArrowheads="1" noTextEdit="1"/>
          </p:cNvSpPr>
          <p:nvPr>
            <p:ph type="sldImg"/>
          </p:nvPr>
        </p:nvSpPr>
        <p:spPr>
          <a:ln>
            <a:miter lim="800000"/>
          </a:ln>
        </p:spPr>
      </p:sp>
      <p:sp>
        <p:nvSpPr>
          <p:cNvPr id="15362" name="文本占位符 2">
            <a:extLst>
              <a:ext uri="{FF2B5EF4-FFF2-40B4-BE49-F238E27FC236}">
                <a16:creationId xmlns:a16="http://schemas.microsoft.com/office/drawing/2014/main" id="{29606CFD-D41F-5F4B-90B9-B062CD2865B9}"/>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spcBef>
                <a:spcPct val="0"/>
              </a:spcBef>
              <a:buFontTx/>
              <a:buNone/>
            </a:pPr>
            <a:r>
              <a:rPr lang="zh-CN" altLang="en-US" sz="2400" dirty="0"/>
              <a:t>与电力对比。</a:t>
            </a:r>
          </a:p>
        </p:txBody>
      </p:sp>
      <p:sp>
        <p:nvSpPr>
          <p:cNvPr id="15363" name="灯片编号占位符 3">
            <a:extLst>
              <a:ext uri="{FF2B5EF4-FFF2-40B4-BE49-F238E27FC236}">
                <a16:creationId xmlns:a16="http://schemas.microsoft.com/office/drawing/2014/main" id="{208008FD-6B09-3B3D-304F-B236786FB10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00515BBE-F2EB-4047-A1FC-A61AC560743C}" type="slidenum">
              <a:rPr altLang="en-US">
                <a:latin typeface="Arial" panose="020B0604020202020204" pitchFamily="34" charset="0"/>
                <a:sym typeface="宋体" panose="02010600030101010101" pitchFamily="2" charset="-122"/>
              </a:rPr>
              <a:pPr/>
              <a:t>11</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39806145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12</a:t>
            </a:fld>
            <a:endParaRPr lang="zh-CN" altLang="en-US">
              <a:latin typeface="Arial" panose="020B0604020202020204" pitchFamily="34" charset="0"/>
              <a:sym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13</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4045041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14</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21919818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15</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21139572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16</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35045088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17</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25804861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18</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22821865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19</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22821865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20</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2282186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幻灯片图像占位符 1">
            <a:extLst>
              <a:ext uri="{FF2B5EF4-FFF2-40B4-BE49-F238E27FC236}">
                <a16:creationId xmlns:a16="http://schemas.microsoft.com/office/drawing/2014/main" id="{4B9D0E69-CAE5-BEF3-4A41-3B1F75EF6203}"/>
              </a:ext>
            </a:extLst>
          </p:cNvPr>
          <p:cNvSpPr>
            <a:spLocks noGrp="1" noRot="1" noChangeAspect="1" noChangeArrowheads="1" noTextEdit="1"/>
          </p:cNvSpPr>
          <p:nvPr>
            <p:ph type="sldImg"/>
          </p:nvPr>
        </p:nvSpPr>
        <p:spPr>
          <a:ln>
            <a:miter lim="800000"/>
          </a:ln>
        </p:spPr>
      </p:sp>
      <p:sp>
        <p:nvSpPr>
          <p:cNvPr id="15362" name="文本占位符 2">
            <a:extLst>
              <a:ext uri="{FF2B5EF4-FFF2-40B4-BE49-F238E27FC236}">
                <a16:creationId xmlns:a16="http://schemas.microsoft.com/office/drawing/2014/main" id="{29606CFD-D41F-5F4B-90B9-B062CD2865B9}"/>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spcBef>
                <a:spcPct val="0"/>
              </a:spcBef>
              <a:buFontTx/>
              <a:buAutoNum type="arabicPeriod"/>
            </a:pPr>
            <a:endParaRPr lang="zh-CN" altLang="en-US"/>
          </a:p>
        </p:txBody>
      </p:sp>
      <p:sp>
        <p:nvSpPr>
          <p:cNvPr id="15363" name="灯片编号占位符 3">
            <a:extLst>
              <a:ext uri="{FF2B5EF4-FFF2-40B4-BE49-F238E27FC236}">
                <a16:creationId xmlns:a16="http://schemas.microsoft.com/office/drawing/2014/main" id="{208008FD-6B09-3B3D-304F-B236786FB10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00515BBE-F2EB-4047-A1FC-A61AC560743C}" type="slidenum">
              <a:rPr altLang="en-US">
                <a:latin typeface="Arial" panose="020B0604020202020204" pitchFamily="34" charset="0"/>
                <a:sym typeface="宋体" panose="02010600030101010101" pitchFamily="2" charset="-122"/>
              </a:rPr>
              <a:pPr/>
              <a:t>3</a:t>
            </a:fld>
            <a:endParaRPr lang="zh-CN" altLang="en-US">
              <a:latin typeface="Arial" panose="020B0604020202020204" pitchFamily="34" charset="0"/>
              <a:sym typeface="宋体" panose="02010600030101010101" pitchFamily="2"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21</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22821865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22</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2282186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幻灯片图像占位符 1">
            <a:extLst>
              <a:ext uri="{FF2B5EF4-FFF2-40B4-BE49-F238E27FC236}">
                <a16:creationId xmlns:a16="http://schemas.microsoft.com/office/drawing/2014/main" id="{4B9D0E69-CAE5-BEF3-4A41-3B1F75EF6203}"/>
              </a:ext>
            </a:extLst>
          </p:cNvPr>
          <p:cNvSpPr>
            <a:spLocks noGrp="1" noRot="1" noChangeAspect="1" noChangeArrowheads="1" noTextEdit="1"/>
          </p:cNvSpPr>
          <p:nvPr>
            <p:ph type="sldImg"/>
          </p:nvPr>
        </p:nvSpPr>
        <p:spPr>
          <a:ln>
            <a:miter lim="800000"/>
          </a:ln>
        </p:spPr>
      </p:sp>
      <p:sp>
        <p:nvSpPr>
          <p:cNvPr id="15362" name="文本占位符 2">
            <a:extLst>
              <a:ext uri="{FF2B5EF4-FFF2-40B4-BE49-F238E27FC236}">
                <a16:creationId xmlns:a16="http://schemas.microsoft.com/office/drawing/2014/main" id="{29606CFD-D41F-5F4B-90B9-B062CD2865B9}"/>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spcBef>
                <a:spcPct val="0"/>
              </a:spcBef>
              <a:buFontTx/>
              <a:buAutoNum type="arabicPeriod"/>
            </a:pPr>
            <a:endParaRPr lang="zh-CN" altLang="en-US"/>
          </a:p>
        </p:txBody>
      </p:sp>
      <p:sp>
        <p:nvSpPr>
          <p:cNvPr id="15363" name="灯片编号占位符 3">
            <a:extLst>
              <a:ext uri="{FF2B5EF4-FFF2-40B4-BE49-F238E27FC236}">
                <a16:creationId xmlns:a16="http://schemas.microsoft.com/office/drawing/2014/main" id="{208008FD-6B09-3B3D-304F-B236786FB10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00515BBE-F2EB-4047-A1FC-A61AC560743C}" type="slidenum">
              <a:rPr altLang="en-US">
                <a:latin typeface="Arial" panose="020B0604020202020204" pitchFamily="34" charset="0"/>
                <a:sym typeface="宋体" panose="02010600030101010101" pitchFamily="2" charset="-122"/>
              </a:rPr>
              <a:pPr/>
              <a:t>23</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37069747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24</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17696648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a:extLst>
              <a:ext uri="{FF2B5EF4-FFF2-40B4-BE49-F238E27FC236}">
                <a16:creationId xmlns:a16="http://schemas.microsoft.com/office/drawing/2014/main" id="{775D1A34-73CE-C9C7-7427-9108983BA228}"/>
              </a:ext>
            </a:extLst>
          </p:cNvPr>
          <p:cNvSpPr>
            <a:spLocks noGrp="1" noRot="1" noChangeAspect="1" noChangeArrowheads="1" noTextEdit="1"/>
          </p:cNvSpPr>
          <p:nvPr>
            <p:ph type="sldImg" idx="4294967295"/>
          </p:nvPr>
        </p:nvSpPr>
        <p:spPr>
          <a:ln>
            <a:miter lim="800000"/>
          </a:ln>
        </p:spPr>
      </p:sp>
      <p:sp>
        <p:nvSpPr>
          <p:cNvPr id="6147" name="文本占位符 2">
            <a:extLst>
              <a:ext uri="{FF2B5EF4-FFF2-40B4-BE49-F238E27FC236}">
                <a16:creationId xmlns:a16="http://schemas.microsoft.com/office/drawing/2014/main" id="{E80B00E5-912C-51B3-D462-D3227E584A5F}"/>
              </a:ext>
            </a:extLst>
          </p:cNvPr>
          <p:cNvSpPr>
            <a:spLocks noGrp="1" noChangeArrowheads="1"/>
          </p:cNvSpPr>
          <p:nvPr>
            <p:ph type="body" idx="4294967295"/>
          </p:nvPr>
        </p:nvSpPr>
        <p:spPr>
          <a:ln/>
        </p:spPr>
        <p:txBody>
          <a:bodyPr/>
          <a:lstStyle/>
          <a:p>
            <a:pPr eaLnBrk="1" hangingPunct="1">
              <a:spcBef>
                <a:spcPct val="0"/>
              </a:spcBef>
              <a:defRPr/>
            </a:pPr>
            <a:endParaRPr lang="zh-CN" altLang="en-US" dirty="0"/>
          </a:p>
        </p:txBody>
      </p:sp>
      <p:sp>
        <p:nvSpPr>
          <p:cNvPr id="21507" name="灯片编号占位符 3">
            <a:extLst>
              <a:ext uri="{FF2B5EF4-FFF2-40B4-BE49-F238E27FC236}">
                <a16:creationId xmlns:a16="http://schemas.microsoft.com/office/drawing/2014/main" id="{B27CC229-F059-7981-9F27-18A666BC824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2D54A975-AB52-454B-8BB8-A119A95AF17C}" type="slidenum">
              <a:rPr altLang="en-US">
                <a:latin typeface="Arial" panose="020B0604020202020204" pitchFamily="34" charset="0"/>
                <a:sym typeface="宋体" panose="02010600030101010101" pitchFamily="2" charset="-122"/>
              </a:rPr>
              <a:pPr/>
              <a:t>25</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25267213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a:extLst>
              <a:ext uri="{FF2B5EF4-FFF2-40B4-BE49-F238E27FC236}">
                <a16:creationId xmlns:a16="http://schemas.microsoft.com/office/drawing/2014/main" id="{775D1A34-73CE-C9C7-7427-9108983BA228}"/>
              </a:ext>
            </a:extLst>
          </p:cNvPr>
          <p:cNvSpPr>
            <a:spLocks noGrp="1" noRot="1" noChangeAspect="1" noChangeArrowheads="1" noTextEdit="1"/>
          </p:cNvSpPr>
          <p:nvPr>
            <p:ph type="sldImg" idx="4294967295"/>
          </p:nvPr>
        </p:nvSpPr>
        <p:spPr>
          <a:ln>
            <a:miter lim="800000"/>
          </a:ln>
        </p:spPr>
      </p:sp>
      <p:sp>
        <p:nvSpPr>
          <p:cNvPr id="6147" name="文本占位符 2">
            <a:extLst>
              <a:ext uri="{FF2B5EF4-FFF2-40B4-BE49-F238E27FC236}">
                <a16:creationId xmlns:a16="http://schemas.microsoft.com/office/drawing/2014/main" id="{E80B00E5-912C-51B3-D462-D3227E584A5F}"/>
              </a:ext>
            </a:extLst>
          </p:cNvPr>
          <p:cNvSpPr>
            <a:spLocks noGrp="1" noChangeArrowheads="1"/>
          </p:cNvSpPr>
          <p:nvPr>
            <p:ph type="body" idx="4294967295"/>
          </p:nvPr>
        </p:nvSpPr>
        <p:spPr>
          <a:ln/>
        </p:spPr>
        <p:txBody>
          <a:bodyPr/>
          <a:lstStyle/>
          <a:p>
            <a:pPr eaLnBrk="1" hangingPunct="1">
              <a:spcBef>
                <a:spcPct val="0"/>
              </a:spcBef>
              <a:defRPr/>
            </a:pPr>
            <a:endParaRPr lang="zh-CN" altLang="en-US" dirty="0"/>
          </a:p>
        </p:txBody>
      </p:sp>
      <p:sp>
        <p:nvSpPr>
          <p:cNvPr id="21507" name="灯片编号占位符 3">
            <a:extLst>
              <a:ext uri="{FF2B5EF4-FFF2-40B4-BE49-F238E27FC236}">
                <a16:creationId xmlns:a16="http://schemas.microsoft.com/office/drawing/2014/main" id="{B27CC229-F059-7981-9F27-18A666BC824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2D54A975-AB52-454B-8BB8-A119A95AF17C}" type="slidenum">
              <a:rPr altLang="en-US">
                <a:latin typeface="Arial" panose="020B0604020202020204" pitchFamily="34" charset="0"/>
                <a:sym typeface="宋体" panose="02010600030101010101" pitchFamily="2" charset="-122"/>
              </a:rPr>
              <a:pPr/>
              <a:t>26</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453987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a:extLst>
              <a:ext uri="{FF2B5EF4-FFF2-40B4-BE49-F238E27FC236}">
                <a16:creationId xmlns:a16="http://schemas.microsoft.com/office/drawing/2014/main" id="{775D1A34-73CE-C9C7-7427-9108983BA228}"/>
              </a:ext>
            </a:extLst>
          </p:cNvPr>
          <p:cNvSpPr>
            <a:spLocks noGrp="1" noRot="1" noChangeAspect="1" noChangeArrowheads="1" noTextEdit="1"/>
          </p:cNvSpPr>
          <p:nvPr>
            <p:ph type="sldImg" idx="4294967295"/>
          </p:nvPr>
        </p:nvSpPr>
        <p:spPr>
          <a:ln>
            <a:miter lim="800000"/>
          </a:ln>
        </p:spPr>
      </p:sp>
      <p:sp>
        <p:nvSpPr>
          <p:cNvPr id="6147" name="文本占位符 2">
            <a:extLst>
              <a:ext uri="{FF2B5EF4-FFF2-40B4-BE49-F238E27FC236}">
                <a16:creationId xmlns:a16="http://schemas.microsoft.com/office/drawing/2014/main" id="{E80B00E5-912C-51B3-D462-D3227E584A5F}"/>
              </a:ext>
            </a:extLst>
          </p:cNvPr>
          <p:cNvSpPr>
            <a:spLocks noGrp="1" noChangeArrowheads="1"/>
          </p:cNvSpPr>
          <p:nvPr>
            <p:ph type="body" idx="4294967295"/>
          </p:nvPr>
        </p:nvSpPr>
        <p:spPr>
          <a:ln/>
        </p:spPr>
        <p:txBody>
          <a:bodyPr/>
          <a:lstStyle/>
          <a:p>
            <a:pPr eaLnBrk="1" hangingPunct="1">
              <a:spcBef>
                <a:spcPct val="0"/>
              </a:spcBef>
              <a:defRPr/>
            </a:pPr>
            <a:endParaRPr lang="zh-CN" altLang="en-US" dirty="0"/>
          </a:p>
        </p:txBody>
      </p:sp>
      <p:sp>
        <p:nvSpPr>
          <p:cNvPr id="21507" name="灯片编号占位符 3">
            <a:extLst>
              <a:ext uri="{FF2B5EF4-FFF2-40B4-BE49-F238E27FC236}">
                <a16:creationId xmlns:a16="http://schemas.microsoft.com/office/drawing/2014/main" id="{B27CC229-F059-7981-9F27-18A666BC824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2D54A975-AB52-454B-8BB8-A119A95AF17C}" type="slidenum">
              <a:rPr altLang="en-US">
                <a:latin typeface="Arial" panose="020B0604020202020204" pitchFamily="34" charset="0"/>
                <a:sym typeface="宋体" panose="02010600030101010101" pitchFamily="2" charset="-122"/>
              </a:rPr>
              <a:pPr/>
              <a:t>27</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9899533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幻灯片图像占位符 1">
            <a:extLst>
              <a:ext uri="{FF2B5EF4-FFF2-40B4-BE49-F238E27FC236}">
                <a16:creationId xmlns:a16="http://schemas.microsoft.com/office/drawing/2014/main" id="{53AF7F52-B044-A474-BC56-48ABF46E35ED}"/>
              </a:ext>
            </a:extLst>
          </p:cNvPr>
          <p:cNvSpPr>
            <a:spLocks noGrp="1" noRot="1" noChangeAspect="1" noChangeArrowheads="1" noTextEdit="1"/>
          </p:cNvSpPr>
          <p:nvPr>
            <p:ph type="sldImg" idx="4294967295"/>
          </p:nvPr>
        </p:nvSpPr>
        <p:spPr>
          <a:ln>
            <a:miter lim="800000"/>
          </a:ln>
        </p:spPr>
      </p:sp>
      <p:sp>
        <p:nvSpPr>
          <p:cNvPr id="6147" name="文本占位符 2">
            <a:extLst>
              <a:ext uri="{FF2B5EF4-FFF2-40B4-BE49-F238E27FC236}">
                <a16:creationId xmlns:a16="http://schemas.microsoft.com/office/drawing/2014/main" id="{43B943EA-CF94-4728-B90A-80E212040C4B}"/>
              </a:ext>
            </a:extLst>
          </p:cNvPr>
          <p:cNvSpPr>
            <a:spLocks noGrp="1" noChangeArrowheads="1"/>
          </p:cNvSpPr>
          <p:nvPr>
            <p:ph type="body" idx="4294967295"/>
          </p:nvPr>
        </p:nvSpPr>
        <p:spPr>
          <a:ln/>
        </p:spPr>
        <p:txBody>
          <a:bodyPr/>
          <a:lstStyle/>
          <a:p>
            <a:pPr eaLnBrk="1" hangingPunct="1">
              <a:spcBef>
                <a:spcPct val="0"/>
              </a:spcBef>
              <a:defRPr/>
            </a:pPr>
            <a:endParaRPr lang="zh-CN" altLang="en-US" dirty="0"/>
          </a:p>
        </p:txBody>
      </p:sp>
      <p:sp>
        <p:nvSpPr>
          <p:cNvPr id="17411" name="灯片编号占位符 3">
            <a:extLst>
              <a:ext uri="{FF2B5EF4-FFF2-40B4-BE49-F238E27FC236}">
                <a16:creationId xmlns:a16="http://schemas.microsoft.com/office/drawing/2014/main" id="{2C4DCC47-CE79-EF75-D470-15B6975F773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7979C4D6-959C-434D-A77A-FACCBD16F739}" type="slidenum">
              <a:rPr altLang="en-US">
                <a:latin typeface="Arial" panose="020B0604020202020204" pitchFamily="34" charset="0"/>
                <a:sym typeface="宋体" panose="02010600030101010101" pitchFamily="2" charset="-122"/>
              </a:rPr>
              <a:pPr/>
              <a:t>4</a:t>
            </a:fld>
            <a:endParaRPr lang="zh-CN" altLang="en-US">
              <a:latin typeface="Arial" panose="020B0604020202020204" pitchFamily="34" charset="0"/>
              <a:sym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5</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3963369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6</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1093516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7</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157868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8</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3434942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9</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33261173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a:extLst>
              <a:ext uri="{FF2B5EF4-FFF2-40B4-BE49-F238E27FC236}">
                <a16:creationId xmlns:a16="http://schemas.microsoft.com/office/drawing/2014/main" id="{ADD30EC0-1232-7346-02B7-B053BA6602EF}"/>
              </a:ext>
            </a:extLst>
          </p:cNvPr>
          <p:cNvSpPr>
            <a:spLocks noGrp="1" noRot="1" noChangeAspect="1" noChangeArrowheads="1" noTextEdit="1"/>
          </p:cNvSpPr>
          <p:nvPr>
            <p:ph type="sldImg" idx="4294967295"/>
          </p:nvPr>
        </p:nvSpPr>
        <p:spPr>
          <a:ln>
            <a:miter lim="800000"/>
          </a:ln>
        </p:spPr>
      </p:sp>
      <p:sp>
        <p:nvSpPr>
          <p:cNvPr id="19458" name="文本占位符 2">
            <a:extLst>
              <a:ext uri="{FF2B5EF4-FFF2-40B4-BE49-F238E27FC236}">
                <a16:creationId xmlns:a16="http://schemas.microsoft.com/office/drawing/2014/main" id="{81DFDD0F-170B-20DC-B240-FA4C1C709607}"/>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indent="266700" eaLnBrk="1" hangingPunct="1">
              <a:spcBef>
                <a:spcPct val="0"/>
              </a:spcBef>
            </a:pPr>
            <a:endParaRPr lang="zh-CN" altLang="en-US">
              <a:ea typeface="等线" panose="02010600030101010101" pitchFamily="2" charset="-122"/>
              <a:cs typeface="Times New Roman" panose="02020603050405020304" pitchFamily="18" charset="0"/>
            </a:endParaRPr>
          </a:p>
        </p:txBody>
      </p:sp>
      <p:sp>
        <p:nvSpPr>
          <p:cNvPr id="19459" name="灯片编号占位符 3">
            <a:extLst>
              <a:ext uri="{FF2B5EF4-FFF2-40B4-BE49-F238E27FC236}">
                <a16:creationId xmlns:a16="http://schemas.microsoft.com/office/drawing/2014/main" id="{1F21969C-E374-5141-FF94-23378642C30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fld id="{55DA42A0-C4C2-B242-AA83-48A5D4D9C484}" type="slidenum">
              <a:rPr altLang="en-US">
                <a:latin typeface="Arial" panose="020B0604020202020204" pitchFamily="34" charset="0"/>
                <a:sym typeface="宋体" panose="02010600030101010101" pitchFamily="2" charset="-122"/>
              </a:rPr>
              <a:pPr/>
              <a:t>10</a:t>
            </a:fld>
            <a:endParaRPr lang="zh-CN" altLang="en-US">
              <a:latin typeface="Arial" panose="020B0604020202020204" pitchFamily="34" charset="0"/>
              <a:sym typeface="宋体" panose="02010600030101010101" pitchFamily="2" charset="-122"/>
            </a:endParaRPr>
          </a:p>
        </p:txBody>
      </p:sp>
    </p:spTree>
    <p:extLst>
      <p:ext uri="{BB962C8B-B14F-4D97-AF65-F5344CB8AC3E}">
        <p14:creationId xmlns:p14="http://schemas.microsoft.com/office/powerpoint/2010/main" val="1078709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noProof="1"/>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p>
        </p:txBody>
      </p:sp>
      <p:sp>
        <p:nvSpPr>
          <p:cNvPr id="4" name="日期占位符 3">
            <a:extLst>
              <a:ext uri="{FF2B5EF4-FFF2-40B4-BE49-F238E27FC236}">
                <a16:creationId xmlns:a16="http://schemas.microsoft.com/office/drawing/2014/main" id="{C5E98A2D-F0ED-C7E4-12AE-79AD6E85B9D7}"/>
              </a:ext>
            </a:extLst>
          </p:cNvPr>
          <p:cNvSpPr>
            <a:spLocks noGrp="1"/>
          </p:cNvSpPr>
          <p:nvPr>
            <p:ph type="dt" sz="half" idx="10"/>
          </p:nvPr>
        </p:nvSpPr>
        <p:spPr/>
        <p:txBody>
          <a:bodyPr/>
          <a:lstStyle>
            <a:lvl1pPr>
              <a:defRPr/>
            </a:lvl1pPr>
          </a:lstStyle>
          <a:p>
            <a:pPr>
              <a:defRPr/>
            </a:pPr>
            <a:endParaRPr lang="zh-CN" altLang="en-US"/>
          </a:p>
        </p:txBody>
      </p:sp>
      <p:sp>
        <p:nvSpPr>
          <p:cNvPr id="5" name="页脚占位符 4">
            <a:extLst>
              <a:ext uri="{FF2B5EF4-FFF2-40B4-BE49-F238E27FC236}">
                <a16:creationId xmlns:a16="http://schemas.microsoft.com/office/drawing/2014/main" id="{5A86FEC5-B84A-FD02-6DE5-0C8898A3158F}"/>
              </a:ext>
            </a:extLst>
          </p:cNvPr>
          <p:cNvSpPr>
            <a:spLocks noGrp="1"/>
          </p:cNvSpPr>
          <p:nvPr>
            <p:ph type="ftr" sz="quarter" idx="11"/>
          </p:nvPr>
        </p:nvSpPr>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A61EE73-9D28-E1F3-A93D-F9268341914F}"/>
              </a:ext>
            </a:extLst>
          </p:cNvPr>
          <p:cNvSpPr>
            <a:spLocks noGrp="1"/>
          </p:cNvSpPr>
          <p:nvPr>
            <p:ph type="sldNum" sz="quarter" idx="12"/>
          </p:nvPr>
        </p:nvSpPr>
        <p:spPr/>
        <p:txBody>
          <a:bodyPr/>
          <a:lstStyle>
            <a:lvl1pPr>
              <a:defRPr/>
            </a:lvl1pPr>
          </a:lstStyle>
          <a:p>
            <a:pPr>
              <a:defRPr/>
            </a:pPr>
            <a:fld id="{2D55431A-9106-B446-852B-528A60411298}" type="slidenum">
              <a:rPr altLang="en-US"/>
              <a:pPr>
                <a:defRPr/>
              </a:pPr>
              <a:t>‹#›</a:t>
            </a:fld>
            <a:endParaRPr lang="zh-CN" altLang="en-US"/>
          </a:p>
        </p:txBody>
      </p:sp>
    </p:spTree>
    <p:extLst>
      <p:ext uri="{BB962C8B-B14F-4D97-AF65-F5344CB8AC3E}">
        <p14:creationId xmlns:p14="http://schemas.microsoft.com/office/powerpoint/2010/main" val="38121072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a:extLst>
              <a:ext uri="{FF2B5EF4-FFF2-40B4-BE49-F238E27FC236}">
                <a16:creationId xmlns:a16="http://schemas.microsoft.com/office/drawing/2014/main" id="{78A7BD9A-95F3-951E-239E-F964AC78479D}"/>
              </a:ext>
            </a:extLst>
          </p:cNvPr>
          <p:cNvSpPr>
            <a:spLocks noGrp="1"/>
          </p:cNvSpPr>
          <p:nvPr>
            <p:ph type="dt" sz="half" idx="10"/>
          </p:nvPr>
        </p:nvSpPr>
        <p:spPr/>
        <p:txBody>
          <a:bodyPr/>
          <a:lstStyle>
            <a:lvl1pPr>
              <a:defRPr/>
            </a:lvl1pPr>
          </a:lstStyle>
          <a:p>
            <a:pPr>
              <a:defRPr/>
            </a:pPr>
            <a:endParaRPr lang="zh-CN" altLang="en-US"/>
          </a:p>
        </p:txBody>
      </p:sp>
      <p:sp>
        <p:nvSpPr>
          <p:cNvPr id="5" name="页脚占位符 4">
            <a:extLst>
              <a:ext uri="{FF2B5EF4-FFF2-40B4-BE49-F238E27FC236}">
                <a16:creationId xmlns:a16="http://schemas.microsoft.com/office/drawing/2014/main" id="{A2BDB806-D4CB-39DC-D4DE-7E8A12943B69}"/>
              </a:ext>
            </a:extLst>
          </p:cNvPr>
          <p:cNvSpPr>
            <a:spLocks noGrp="1"/>
          </p:cNvSpPr>
          <p:nvPr>
            <p:ph type="ftr" sz="quarter" idx="11"/>
          </p:nvPr>
        </p:nvSpPr>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B6724D48-63DF-AFE4-8613-4B9225D60D16}"/>
              </a:ext>
            </a:extLst>
          </p:cNvPr>
          <p:cNvSpPr>
            <a:spLocks noGrp="1"/>
          </p:cNvSpPr>
          <p:nvPr>
            <p:ph type="sldNum" sz="quarter" idx="12"/>
          </p:nvPr>
        </p:nvSpPr>
        <p:spPr/>
        <p:txBody>
          <a:bodyPr/>
          <a:lstStyle>
            <a:lvl1pPr>
              <a:defRPr/>
            </a:lvl1pPr>
          </a:lstStyle>
          <a:p>
            <a:pPr>
              <a:defRPr/>
            </a:pPr>
            <a:fld id="{ACFB10E0-962C-7C42-B980-B862DE9423EE}" type="slidenum">
              <a:rPr altLang="en-US"/>
              <a:pPr>
                <a:defRPr/>
              </a:pPr>
              <a:t>‹#›</a:t>
            </a:fld>
            <a:endParaRPr lang="zh-CN" altLang="en-US"/>
          </a:p>
        </p:txBody>
      </p:sp>
    </p:spTree>
    <p:extLst>
      <p:ext uri="{BB962C8B-B14F-4D97-AF65-F5344CB8AC3E}">
        <p14:creationId xmlns:p14="http://schemas.microsoft.com/office/powerpoint/2010/main" val="3670810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a:extLst>
              <a:ext uri="{FF2B5EF4-FFF2-40B4-BE49-F238E27FC236}">
                <a16:creationId xmlns:a16="http://schemas.microsoft.com/office/drawing/2014/main" id="{715F91E7-411A-423D-28E6-9EEAC6421839}"/>
              </a:ext>
            </a:extLst>
          </p:cNvPr>
          <p:cNvSpPr>
            <a:spLocks noGrp="1"/>
          </p:cNvSpPr>
          <p:nvPr>
            <p:ph type="dt" sz="half" idx="10"/>
          </p:nvPr>
        </p:nvSpPr>
        <p:spPr/>
        <p:txBody>
          <a:bodyPr/>
          <a:lstStyle>
            <a:lvl1pPr>
              <a:defRPr/>
            </a:lvl1pPr>
          </a:lstStyle>
          <a:p>
            <a:pPr>
              <a:defRPr/>
            </a:pPr>
            <a:endParaRPr lang="zh-CN" altLang="en-US"/>
          </a:p>
        </p:txBody>
      </p:sp>
      <p:sp>
        <p:nvSpPr>
          <p:cNvPr id="5" name="页脚占位符 4">
            <a:extLst>
              <a:ext uri="{FF2B5EF4-FFF2-40B4-BE49-F238E27FC236}">
                <a16:creationId xmlns:a16="http://schemas.microsoft.com/office/drawing/2014/main" id="{539C3276-E5B0-DB1E-916E-F062CC2CA45B}"/>
              </a:ext>
            </a:extLst>
          </p:cNvPr>
          <p:cNvSpPr>
            <a:spLocks noGrp="1"/>
          </p:cNvSpPr>
          <p:nvPr>
            <p:ph type="ftr" sz="quarter" idx="11"/>
          </p:nvPr>
        </p:nvSpPr>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9406DC19-48DF-A008-38F2-615B68382201}"/>
              </a:ext>
            </a:extLst>
          </p:cNvPr>
          <p:cNvSpPr>
            <a:spLocks noGrp="1"/>
          </p:cNvSpPr>
          <p:nvPr>
            <p:ph type="sldNum" sz="quarter" idx="12"/>
          </p:nvPr>
        </p:nvSpPr>
        <p:spPr/>
        <p:txBody>
          <a:bodyPr/>
          <a:lstStyle>
            <a:lvl1pPr>
              <a:defRPr/>
            </a:lvl1pPr>
          </a:lstStyle>
          <a:p>
            <a:pPr>
              <a:defRPr/>
            </a:pPr>
            <a:fld id="{F2E37094-28C7-9544-9C1A-152D1053283D}" type="slidenum">
              <a:rPr altLang="en-US"/>
              <a:pPr>
                <a:defRPr/>
              </a:pPr>
              <a:t>‹#›</a:t>
            </a:fld>
            <a:endParaRPr lang="zh-CN" altLang="en-US"/>
          </a:p>
        </p:txBody>
      </p:sp>
    </p:spTree>
    <p:extLst>
      <p:ext uri="{BB962C8B-B14F-4D97-AF65-F5344CB8AC3E}">
        <p14:creationId xmlns:p14="http://schemas.microsoft.com/office/powerpoint/2010/main" val="9997214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6716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a:extLst>
              <a:ext uri="{FF2B5EF4-FFF2-40B4-BE49-F238E27FC236}">
                <a16:creationId xmlns:a16="http://schemas.microsoft.com/office/drawing/2014/main" id="{CAE8552C-06A8-7E9F-120D-4152A9F5CFFC}"/>
              </a:ext>
            </a:extLst>
          </p:cNvPr>
          <p:cNvSpPr>
            <a:spLocks noGrp="1"/>
          </p:cNvSpPr>
          <p:nvPr>
            <p:ph type="dt" sz="half" idx="10"/>
          </p:nvPr>
        </p:nvSpPr>
        <p:spPr/>
        <p:txBody>
          <a:bodyPr/>
          <a:lstStyle>
            <a:lvl1pPr>
              <a:defRPr/>
            </a:lvl1pPr>
          </a:lstStyle>
          <a:p>
            <a:pPr>
              <a:defRPr/>
            </a:pPr>
            <a:endParaRPr lang="zh-CN" altLang="en-US"/>
          </a:p>
        </p:txBody>
      </p:sp>
      <p:sp>
        <p:nvSpPr>
          <p:cNvPr id="5" name="页脚占位符 4">
            <a:extLst>
              <a:ext uri="{FF2B5EF4-FFF2-40B4-BE49-F238E27FC236}">
                <a16:creationId xmlns:a16="http://schemas.microsoft.com/office/drawing/2014/main" id="{35A34D1E-CAF5-4A3B-6CA8-EFD91CE612A3}"/>
              </a:ext>
            </a:extLst>
          </p:cNvPr>
          <p:cNvSpPr>
            <a:spLocks noGrp="1"/>
          </p:cNvSpPr>
          <p:nvPr>
            <p:ph type="ftr" sz="quarter" idx="11"/>
          </p:nvPr>
        </p:nvSpPr>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1BB27AD-E7F4-2F83-600D-C9F536009B79}"/>
              </a:ext>
            </a:extLst>
          </p:cNvPr>
          <p:cNvSpPr>
            <a:spLocks noGrp="1"/>
          </p:cNvSpPr>
          <p:nvPr>
            <p:ph type="sldNum" sz="quarter" idx="12"/>
          </p:nvPr>
        </p:nvSpPr>
        <p:spPr/>
        <p:txBody>
          <a:bodyPr/>
          <a:lstStyle>
            <a:lvl1pPr>
              <a:defRPr/>
            </a:lvl1pPr>
          </a:lstStyle>
          <a:p>
            <a:pPr>
              <a:defRPr/>
            </a:pPr>
            <a:fld id="{737C03AF-D3A5-AC48-ADCF-3CFE0ADBA17D}" type="slidenum">
              <a:rPr altLang="en-US"/>
              <a:pPr>
                <a:defRPr/>
              </a:pPr>
              <a:t>‹#›</a:t>
            </a:fld>
            <a:endParaRPr lang="zh-CN" altLang="en-US"/>
          </a:p>
        </p:txBody>
      </p:sp>
    </p:spTree>
    <p:extLst>
      <p:ext uri="{BB962C8B-B14F-4D97-AF65-F5344CB8AC3E}">
        <p14:creationId xmlns:p14="http://schemas.microsoft.com/office/powerpoint/2010/main" val="2466049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noProof="1"/>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p>
        </p:txBody>
      </p:sp>
      <p:sp>
        <p:nvSpPr>
          <p:cNvPr id="4" name="日期占位符 3">
            <a:extLst>
              <a:ext uri="{FF2B5EF4-FFF2-40B4-BE49-F238E27FC236}">
                <a16:creationId xmlns:a16="http://schemas.microsoft.com/office/drawing/2014/main" id="{8A8066D2-EAE5-1C3D-62CD-379C6DA7859F}"/>
              </a:ext>
            </a:extLst>
          </p:cNvPr>
          <p:cNvSpPr>
            <a:spLocks noGrp="1"/>
          </p:cNvSpPr>
          <p:nvPr>
            <p:ph type="dt" sz="half" idx="10"/>
          </p:nvPr>
        </p:nvSpPr>
        <p:spPr/>
        <p:txBody>
          <a:bodyPr/>
          <a:lstStyle>
            <a:lvl1pPr>
              <a:defRPr/>
            </a:lvl1pPr>
          </a:lstStyle>
          <a:p>
            <a:pPr>
              <a:defRPr/>
            </a:pPr>
            <a:endParaRPr lang="zh-CN" altLang="en-US"/>
          </a:p>
        </p:txBody>
      </p:sp>
      <p:sp>
        <p:nvSpPr>
          <p:cNvPr id="5" name="页脚占位符 4">
            <a:extLst>
              <a:ext uri="{FF2B5EF4-FFF2-40B4-BE49-F238E27FC236}">
                <a16:creationId xmlns:a16="http://schemas.microsoft.com/office/drawing/2014/main" id="{070734C4-4729-FC59-A81A-F3EC0BEB001C}"/>
              </a:ext>
            </a:extLst>
          </p:cNvPr>
          <p:cNvSpPr>
            <a:spLocks noGrp="1"/>
          </p:cNvSpPr>
          <p:nvPr>
            <p:ph type="ftr" sz="quarter" idx="11"/>
          </p:nvPr>
        </p:nvSpPr>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86FB35E-73A4-117C-63B7-DBA9506EE574}"/>
              </a:ext>
            </a:extLst>
          </p:cNvPr>
          <p:cNvSpPr>
            <a:spLocks noGrp="1"/>
          </p:cNvSpPr>
          <p:nvPr>
            <p:ph type="sldNum" sz="quarter" idx="12"/>
          </p:nvPr>
        </p:nvSpPr>
        <p:spPr/>
        <p:txBody>
          <a:bodyPr/>
          <a:lstStyle>
            <a:lvl1pPr>
              <a:defRPr/>
            </a:lvl1pPr>
          </a:lstStyle>
          <a:p>
            <a:pPr>
              <a:defRPr/>
            </a:pPr>
            <a:fld id="{C613F44A-E04D-4946-A02A-A2FB46DB7171}" type="slidenum">
              <a:rPr altLang="en-US"/>
              <a:pPr>
                <a:defRPr/>
              </a:pPr>
              <a:t>‹#›</a:t>
            </a:fld>
            <a:endParaRPr lang="zh-CN" altLang="en-US"/>
          </a:p>
        </p:txBody>
      </p:sp>
    </p:spTree>
    <p:extLst>
      <p:ext uri="{BB962C8B-B14F-4D97-AF65-F5344CB8AC3E}">
        <p14:creationId xmlns:p14="http://schemas.microsoft.com/office/powerpoint/2010/main" val="2688555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3">
            <a:extLst>
              <a:ext uri="{FF2B5EF4-FFF2-40B4-BE49-F238E27FC236}">
                <a16:creationId xmlns:a16="http://schemas.microsoft.com/office/drawing/2014/main" id="{CD722A7F-DA07-872A-D51C-F197D541BCB5}"/>
              </a:ext>
            </a:extLst>
          </p:cNvPr>
          <p:cNvSpPr>
            <a:spLocks noGrp="1"/>
          </p:cNvSpPr>
          <p:nvPr>
            <p:ph type="dt" sz="half" idx="10"/>
          </p:nvPr>
        </p:nvSpPr>
        <p:spPr/>
        <p:txBody>
          <a:bodyPr/>
          <a:lstStyle>
            <a:lvl1pPr>
              <a:defRPr/>
            </a:lvl1pPr>
          </a:lstStyle>
          <a:p>
            <a:pPr>
              <a:defRPr/>
            </a:pPr>
            <a:endParaRPr lang="zh-CN" altLang="en-US"/>
          </a:p>
        </p:txBody>
      </p:sp>
      <p:sp>
        <p:nvSpPr>
          <p:cNvPr id="6" name="页脚占位符 4">
            <a:extLst>
              <a:ext uri="{FF2B5EF4-FFF2-40B4-BE49-F238E27FC236}">
                <a16:creationId xmlns:a16="http://schemas.microsoft.com/office/drawing/2014/main" id="{5766BDEB-0538-FABB-FF66-3C7B147FA235}"/>
              </a:ext>
            </a:extLst>
          </p:cNvPr>
          <p:cNvSpPr>
            <a:spLocks noGrp="1"/>
          </p:cNvSpPr>
          <p:nvPr>
            <p:ph type="ftr" sz="quarter" idx="11"/>
          </p:nvPr>
        </p:nvSpPr>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9EBB9EE-00DD-E1B2-EE79-6D7671E0766A}"/>
              </a:ext>
            </a:extLst>
          </p:cNvPr>
          <p:cNvSpPr>
            <a:spLocks noGrp="1"/>
          </p:cNvSpPr>
          <p:nvPr>
            <p:ph type="sldNum" sz="quarter" idx="12"/>
          </p:nvPr>
        </p:nvSpPr>
        <p:spPr/>
        <p:txBody>
          <a:bodyPr/>
          <a:lstStyle>
            <a:lvl1pPr>
              <a:defRPr/>
            </a:lvl1pPr>
          </a:lstStyle>
          <a:p>
            <a:pPr>
              <a:defRPr/>
            </a:pPr>
            <a:fld id="{53EFADD1-2A18-8D4A-AB46-8757127F81F6}" type="slidenum">
              <a:rPr altLang="en-US"/>
              <a:pPr>
                <a:defRPr/>
              </a:pPr>
              <a:t>‹#›</a:t>
            </a:fld>
            <a:endParaRPr lang="zh-CN" altLang="en-US"/>
          </a:p>
        </p:txBody>
      </p:sp>
    </p:spTree>
    <p:extLst>
      <p:ext uri="{BB962C8B-B14F-4D97-AF65-F5344CB8AC3E}">
        <p14:creationId xmlns:p14="http://schemas.microsoft.com/office/powerpoint/2010/main" val="3662786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3">
            <a:extLst>
              <a:ext uri="{FF2B5EF4-FFF2-40B4-BE49-F238E27FC236}">
                <a16:creationId xmlns:a16="http://schemas.microsoft.com/office/drawing/2014/main" id="{76E38E13-B451-1008-CF09-7FB806FCB065}"/>
              </a:ext>
            </a:extLst>
          </p:cNvPr>
          <p:cNvSpPr>
            <a:spLocks noGrp="1"/>
          </p:cNvSpPr>
          <p:nvPr>
            <p:ph type="dt" sz="half" idx="10"/>
          </p:nvPr>
        </p:nvSpPr>
        <p:spPr/>
        <p:txBody>
          <a:bodyPr/>
          <a:lstStyle>
            <a:lvl1pPr>
              <a:defRPr/>
            </a:lvl1pPr>
          </a:lstStyle>
          <a:p>
            <a:pPr>
              <a:defRPr/>
            </a:pPr>
            <a:endParaRPr lang="zh-CN" altLang="en-US"/>
          </a:p>
        </p:txBody>
      </p:sp>
      <p:sp>
        <p:nvSpPr>
          <p:cNvPr id="8" name="页脚占位符 4">
            <a:extLst>
              <a:ext uri="{FF2B5EF4-FFF2-40B4-BE49-F238E27FC236}">
                <a16:creationId xmlns:a16="http://schemas.microsoft.com/office/drawing/2014/main" id="{E3CA7F09-F15D-CB3E-BE62-F65700F075FA}"/>
              </a:ext>
            </a:extLst>
          </p:cNvPr>
          <p:cNvSpPr>
            <a:spLocks noGrp="1"/>
          </p:cNvSpPr>
          <p:nvPr>
            <p:ph type="ftr" sz="quarter" idx="11"/>
          </p:nvPr>
        </p:nvSpPr>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591E926E-D7D6-91DD-FEED-6B4D62055645}"/>
              </a:ext>
            </a:extLst>
          </p:cNvPr>
          <p:cNvSpPr>
            <a:spLocks noGrp="1"/>
          </p:cNvSpPr>
          <p:nvPr>
            <p:ph type="sldNum" sz="quarter" idx="12"/>
          </p:nvPr>
        </p:nvSpPr>
        <p:spPr/>
        <p:txBody>
          <a:bodyPr/>
          <a:lstStyle>
            <a:lvl1pPr>
              <a:defRPr/>
            </a:lvl1pPr>
          </a:lstStyle>
          <a:p>
            <a:pPr>
              <a:defRPr/>
            </a:pPr>
            <a:fld id="{83D17B41-BDF9-F740-9C06-E662831D3AEA}" type="slidenum">
              <a:rPr altLang="en-US"/>
              <a:pPr>
                <a:defRPr/>
              </a:pPr>
              <a:t>‹#›</a:t>
            </a:fld>
            <a:endParaRPr lang="zh-CN" altLang="en-US"/>
          </a:p>
        </p:txBody>
      </p:sp>
    </p:spTree>
    <p:extLst>
      <p:ext uri="{BB962C8B-B14F-4D97-AF65-F5344CB8AC3E}">
        <p14:creationId xmlns:p14="http://schemas.microsoft.com/office/powerpoint/2010/main" val="552923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3">
            <a:extLst>
              <a:ext uri="{FF2B5EF4-FFF2-40B4-BE49-F238E27FC236}">
                <a16:creationId xmlns:a16="http://schemas.microsoft.com/office/drawing/2014/main" id="{B40FBF9E-0606-CFED-15EB-8564BE03F983}"/>
              </a:ext>
            </a:extLst>
          </p:cNvPr>
          <p:cNvSpPr>
            <a:spLocks noGrp="1"/>
          </p:cNvSpPr>
          <p:nvPr>
            <p:ph type="dt" sz="half" idx="10"/>
          </p:nvPr>
        </p:nvSpPr>
        <p:spPr/>
        <p:txBody>
          <a:bodyPr/>
          <a:lstStyle>
            <a:lvl1pPr>
              <a:defRPr/>
            </a:lvl1pPr>
          </a:lstStyle>
          <a:p>
            <a:pPr>
              <a:defRPr/>
            </a:pPr>
            <a:endParaRPr lang="zh-CN" altLang="en-US"/>
          </a:p>
        </p:txBody>
      </p:sp>
      <p:sp>
        <p:nvSpPr>
          <p:cNvPr id="4" name="页脚占位符 4">
            <a:extLst>
              <a:ext uri="{FF2B5EF4-FFF2-40B4-BE49-F238E27FC236}">
                <a16:creationId xmlns:a16="http://schemas.microsoft.com/office/drawing/2014/main" id="{523D0513-EF59-7A5A-1013-9E1F0D0230D4}"/>
              </a:ext>
            </a:extLst>
          </p:cNvPr>
          <p:cNvSpPr>
            <a:spLocks noGrp="1"/>
          </p:cNvSpPr>
          <p:nvPr>
            <p:ph type="ftr" sz="quarter" idx="11"/>
          </p:nvPr>
        </p:nvSpPr>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CBF9FA0E-4542-2168-E8CF-E4C380DACB91}"/>
              </a:ext>
            </a:extLst>
          </p:cNvPr>
          <p:cNvSpPr>
            <a:spLocks noGrp="1"/>
          </p:cNvSpPr>
          <p:nvPr>
            <p:ph type="sldNum" sz="quarter" idx="12"/>
          </p:nvPr>
        </p:nvSpPr>
        <p:spPr/>
        <p:txBody>
          <a:bodyPr/>
          <a:lstStyle>
            <a:lvl1pPr>
              <a:defRPr/>
            </a:lvl1pPr>
          </a:lstStyle>
          <a:p>
            <a:pPr>
              <a:defRPr/>
            </a:pPr>
            <a:fld id="{5DDE190B-49B9-874A-AF20-6B688958328E}" type="slidenum">
              <a:rPr altLang="en-US"/>
              <a:pPr>
                <a:defRPr/>
              </a:pPr>
              <a:t>‹#›</a:t>
            </a:fld>
            <a:endParaRPr lang="zh-CN" altLang="en-US"/>
          </a:p>
        </p:txBody>
      </p:sp>
    </p:spTree>
    <p:extLst>
      <p:ext uri="{BB962C8B-B14F-4D97-AF65-F5344CB8AC3E}">
        <p14:creationId xmlns:p14="http://schemas.microsoft.com/office/powerpoint/2010/main" val="1073963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62CEB75E-D386-7124-25E0-5E9CCEC78D03}"/>
              </a:ext>
            </a:extLst>
          </p:cNvPr>
          <p:cNvSpPr>
            <a:spLocks noGrp="1"/>
          </p:cNvSpPr>
          <p:nvPr>
            <p:ph type="dt" sz="half" idx="10"/>
          </p:nvPr>
        </p:nvSpPr>
        <p:spPr/>
        <p:txBody>
          <a:bodyPr/>
          <a:lstStyle>
            <a:lvl1pPr>
              <a:defRPr/>
            </a:lvl1pPr>
          </a:lstStyle>
          <a:p>
            <a:pPr>
              <a:defRPr/>
            </a:pPr>
            <a:endParaRPr lang="zh-CN" altLang="en-US"/>
          </a:p>
        </p:txBody>
      </p:sp>
      <p:sp>
        <p:nvSpPr>
          <p:cNvPr id="3" name="页脚占位符 4">
            <a:extLst>
              <a:ext uri="{FF2B5EF4-FFF2-40B4-BE49-F238E27FC236}">
                <a16:creationId xmlns:a16="http://schemas.microsoft.com/office/drawing/2014/main" id="{DD97E4C5-D7C8-4E01-5DCA-6E2E8F972C8C}"/>
              </a:ext>
            </a:extLst>
          </p:cNvPr>
          <p:cNvSpPr>
            <a:spLocks noGrp="1"/>
          </p:cNvSpPr>
          <p:nvPr>
            <p:ph type="ftr" sz="quarter" idx="11"/>
          </p:nvPr>
        </p:nvSpPr>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9B153812-7958-DC6D-CE29-02A3D1220E8D}"/>
              </a:ext>
            </a:extLst>
          </p:cNvPr>
          <p:cNvSpPr>
            <a:spLocks noGrp="1"/>
          </p:cNvSpPr>
          <p:nvPr>
            <p:ph type="sldNum" sz="quarter" idx="12"/>
          </p:nvPr>
        </p:nvSpPr>
        <p:spPr/>
        <p:txBody>
          <a:bodyPr/>
          <a:lstStyle>
            <a:lvl1pPr>
              <a:defRPr/>
            </a:lvl1pPr>
          </a:lstStyle>
          <a:p>
            <a:pPr>
              <a:defRPr/>
            </a:pPr>
            <a:fld id="{45FC1CCD-0C66-7148-8368-BE197A8F46EF}" type="slidenum">
              <a:rPr altLang="en-US"/>
              <a:pPr>
                <a:defRPr/>
              </a:pPr>
              <a:t>‹#›</a:t>
            </a:fld>
            <a:endParaRPr lang="zh-CN" altLang="en-US"/>
          </a:p>
        </p:txBody>
      </p:sp>
    </p:spTree>
    <p:extLst>
      <p:ext uri="{BB962C8B-B14F-4D97-AF65-F5344CB8AC3E}">
        <p14:creationId xmlns:p14="http://schemas.microsoft.com/office/powerpoint/2010/main" val="1153597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noProof="1"/>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noProof="1"/>
              <a:t>单击此处编辑母版文本样式</a:t>
            </a:r>
          </a:p>
        </p:txBody>
      </p:sp>
      <p:sp>
        <p:nvSpPr>
          <p:cNvPr id="5" name="日期占位符 3">
            <a:extLst>
              <a:ext uri="{FF2B5EF4-FFF2-40B4-BE49-F238E27FC236}">
                <a16:creationId xmlns:a16="http://schemas.microsoft.com/office/drawing/2014/main" id="{B8B62663-CCC6-F239-CE41-9F2928D77739}"/>
              </a:ext>
            </a:extLst>
          </p:cNvPr>
          <p:cNvSpPr>
            <a:spLocks noGrp="1"/>
          </p:cNvSpPr>
          <p:nvPr>
            <p:ph type="dt" sz="half" idx="10"/>
          </p:nvPr>
        </p:nvSpPr>
        <p:spPr/>
        <p:txBody>
          <a:bodyPr/>
          <a:lstStyle>
            <a:lvl1pPr>
              <a:defRPr/>
            </a:lvl1pPr>
          </a:lstStyle>
          <a:p>
            <a:pPr>
              <a:defRPr/>
            </a:pPr>
            <a:endParaRPr lang="zh-CN" altLang="en-US"/>
          </a:p>
        </p:txBody>
      </p:sp>
      <p:sp>
        <p:nvSpPr>
          <p:cNvPr id="6" name="页脚占位符 4">
            <a:extLst>
              <a:ext uri="{FF2B5EF4-FFF2-40B4-BE49-F238E27FC236}">
                <a16:creationId xmlns:a16="http://schemas.microsoft.com/office/drawing/2014/main" id="{3ACC43CD-5995-C10A-07B9-D5882C9410F4}"/>
              </a:ext>
            </a:extLst>
          </p:cNvPr>
          <p:cNvSpPr>
            <a:spLocks noGrp="1"/>
          </p:cNvSpPr>
          <p:nvPr>
            <p:ph type="ftr" sz="quarter" idx="11"/>
          </p:nvPr>
        </p:nvSpPr>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B26316D1-AB30-CED1-CF11-F9E802588689}"/>
              </a:ext>
            </a:extLst>
          </p:cNvPr>
          <p:cNvSpPr>
            <a:spLocks noGrp="1"/>
          </p:cNvSpPr>
          <p:nvPr>
            <p:ph type="sldNum" sz="quarter" idx="12"/>
          </p:nvPr>
        </p:nvSpPr>
        <p:spPr/>
        <p:txBody>
          <a:bodyPr/>
          <a:lstStyle>
            <a:lvl1pPr>
              <a:defRPr/>
            </a:lvl1pPr>
          </a:lstStyle>
          <a:p>
            <a:pPr>
              <a:defRPr/>
            </a:pPr>
            <a:fld id="{2C0FE45F-3504-624B-A728-EB0601EC657A}" type="slidenum">
              <a:rPr altLang="en-US"/>
              <a:pPr>
                <a:defRPr/>
              </a:pPr>
              <a:t>‹#›</a:t>
            </a:fld>
            <a:endParaRPr lang="zh-CN" altLang="en-US"/>
          </a:p>
        </p:txBody>
      </p:sp>
    </p:spTree>
    <p:extLst>
      <p:ext uri="{BB962C8B-B14F-4D97-AF65-F5344CB8AC3E}">
        <p14:creationId xmlns:p14="http://schemas.microsoft.com/office/powerpoint/2010/main" val="10631542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noProof="1"/>
              <a:t>单击此处编辑母版标题样式</a:t>
            </a:r>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noProof="1"/>
              <a:t>单击此处编辑母版文本样式</a:t>
            </a:r>
          </a:p>
        </p:txBody>
      </p:sp>
      <p:sp>
        <p:nvSpPr>
          <p:cNvPr id="5" name="日期占位符 3">
            <a:extLst>
              <a:ext uri="{FF2B5EF4-FFF2-40B4-BE49-F238E27FC236}">
                <a16:creationId xmlns:a16="http://schemas.microsoft.com/office/drawing/2014/main" id="{EEC06B4E-F1D4-BAC7-02D0-DB098AE9F9FC}"/>
              </a:ext>
            </a:extLst>
          </p:cNvPr>
          <p:cNvSpPr>
            <a:spLocks noGrp="1"/>
          </p:cNvSpPr>
          <p:nvPr>
            <p:ph type="dt" sz="half" idx="10"/>
          </p:nvPr>
        </p:nvSpPr>
        <p:spPr/>
        <p:txBody>
          <a:bodyPr/>
          <a:lstStyle>
            <a:lvl1pPr>
              <a:defRPr/>
            </a:lvl1pPr>
          </a:lstStyle>
          <a:p>
            <a:pPr>
              <a:defRPr/>
            </a:pPr>
            <a:endParaRPr lang="zh-CN" altLang="en-US"/>
          </a:p>
        </p:txBody>
      </p:sp>
      <p:sp>
        <p:nvSpPr>
          <p:cNvPr id="6" name="页脚占位符 4">
            <a:extLst>
              <a:ext uri="{FF2B5EF4-FFF2-40B4-BE49-F238E27FC236}">
                <a16:creationId xmlns:a16="http://schemas.microsoft.com/office/drawing/2014/main" id="{344B20CD-8A2D-2D43-A367-B0817841260F}"/>
              </a:ext>
            </a:extLst>
          </p:cNvPr>
          <p:cNvSpPr>
            <a:spLocks noGrp="1"/>
          </p:cNvSpPr>
          <p:nvPr>
            <p:ph type="ftr" sz="quarter" idx="11"/>
          </p:nvPr>
        </p:nvSpPr>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C0CF3021-F3F9-6AD7-27E3-E52DF12F0ABA}"/>
              </a:ext>
            </a:extLst>
          </p:cNvPr>
          <p:cNvSpPr>
            <a:spLocks noGrp="1"/>
          </p:cNvSpPr>
          <p:nvPr>
            <p:ph type="sldNum" sz="quarter" idx="12"/>
          </p:nvPr>
        </p:nvSpPr>
        <p:spPr/>
        <p:txBody>
          <a:bodyPr/>
          <a:lstStyle>
            <a:lvl1pPr>
              <a:defRPr/>
            </a:lvl1pPr>
          </a:lstStyle>
          <a:p>
            <a:pPr>
              <a:defRPr/>
            </a:pPr>
            <a:fld id="{CAFA9BC5-A80C-5842-B4A9-0A4372A73B76}" type="slidenum">
              <a:rPr altLang="en-US"/>
              <a:pPr>
                <a:defRPr/>
              </a:pPr>
              <a:t>‹#›</a:t>
            </a:fld>
            <a:endParaRPr lang="zh-CN" altLang="en-US"/>
          </a:p>
        </p:txBody>
      </p:sp>
    </p:spTree>
    <p:extLst>
      <p:ext uri="{BB962C8B-B14F-4D97-AF65-F5344CB8AC3E}">
        <p14:creationId xmlns:p14="http://schemas.microsoft.com/office/powerpoint/2010/main" val="700697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46EC5954-F1B4-685C-1732-7C614F410FF2}"/>
              </a:ext>
            </a:extLst>
          </p:cNvPr>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a:extLst>
              <a:ext uri="{FF2B5EF4-FFF2-40B4-BE49-F238E27FC236}">
                <a16:creationId xmlns:a16="http://schemas.microsoft.com/office/drawing/2014/main" id="{A12F2D94-37D7-9E95-0194-9CB4483041AC}"/>
              </a:ext>
            </a:extLst>
          </p:cNvPr>
          <p:cNvSpPr>
            <a:spLocks noGrp="1" noChangeArrowheads="1"/>
          </p:cNvSpPr>
          <p:nvPr>
            <p:ph type="body" idx="4294967295"/>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2AC0059-29E2-17EB-05B1-C472F57B4913}"/>
              </a:ext>
            </a:extLst>
          </p:cNvPr>
          <p:cNvSpPr>
            <a:spLocks noGrp="1"/>
          </p:cNvSpPr>
          <p:nvPr>
            <p:ph type="dt" sz="half" idx="2"/>
          </p:nvPr>
        </p:nvSpPr>
        <p:spPr>
          <a:xfrm>
            <a:off x="838200" y="6356350"/>
            <a:ext cx="2743200" cy="365125"/>
          </a:xfrm>
          <a:prstGeom prst="rect">
            <a:avLst/>
          </a:prstGeom>
        </p:spPr>
        <p:txBody>
          <a:bodyPr vert="horz" wrap="square" lIns="91440" tIns="45720" rIns="91440" bIns="45720" numCol="1" anchor="ctr" anchorCtr="0" compatLnSpc="1">
            <a:prstTxWarp prst="textNoShape">
              <a:avLst/>
            </a:prstTxWarp>
          </a:bodyPr>
          <a:lstStyle>
            <a:lvl1pPr eaLnBrk="1" hangingPunct="1">
              <a:buFont typeface="Arial" panose="020B0604020202020204" pitchFamily="34" charset="0"/>
              <a:buNone/>
              <a:defRPr sz="1200" noProof="1">
                <a:solidFill>
                  <a:srgbClr val="898989"/>
                </a:solidFill>
              </a:defRPr>
            </a:lvl1pPr>
          </a:lstStyle>
          <a:p>
            <a:pPr>
              <a:defRPr/>
            </a:pPr>
            <a:endParaRPr lang="zh-CN" altLang="en-US"/>
          </a:p>
        </p:txBody>
      </p:sp>
      <p:sp>
        <p:nvSpPr>
          <p:cNvPr id="5" name="页脚占位符 4">
            <a:extLst>
              <a:ext uri="{FF2B5EF4-FFF2-40B4-BE49-F238E27FC236}">
                <a16:creationId xmlns:a16="http://schemas.microsoft.com/office/drawing/2014/main" id="{2EE8D567-94FA-16F3-90A8-9EA6D9E33752}"/>
              </a:ext>
            </a:extLst>
          </p:cNvPr>
          <p:cNvSpPr>
            <a:spLocks noGrp="1"/>
          </p:cNvSpPr>
          <p:nvPr>
            <p:ph type="ftr" sz="quarter" idx="3"/>
          </p:nvPr>
        </p:nvSpPr>
        <p:spPr>
          <a:xfrm>
            <a:off x="4038600" y="6356350"/>
            <a:ext cx="4114800"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buFont typeface="Arial" panose="020B0604020202020204" pitchFamily="34" charset="0"/>
              <a:buNone/>
              <a:defRPr sz="1200" noProof="1">
                <a:solidFill>
                  <a:srgbClr val="898989"/>
                </a:solidFill>
              </a:defRPr>
            </a:lvl1pPr>
          </a:lstStyle>
          <a:p>
            <a:pPr>
              <a:defRPr/>
            </a:pPr>
            <a:endParaRPr lang="zh-CN" altLang="en-US"/>
          </a:p>
        </p:txBody>
      </p:sp>
      <p:sp>
        <p:nvSpPr>
          <p:cNvPr id="6" name="灯片编号占位符 5">
            <a:extLst>
              <a:ext uri="{FF2B5EF4-FFF2-40B4-BE49-F238E27FC236}">
                <a16:creationId xmlns:a16="http://schemas.microsoft.com/office/drawing/2014/main" id="{BB233E0D-1446-C211-DAC5-4EA8A9D4A161}"/>
              </a:ext>
            </a:extLst>
          </p:cNvPr>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buFont typeface="Arial" panose="020B0604020202020204" pitchFamily="34" charset="0"/>
              <a:buNone/>
              <a:defRPr sz="1200" noProof="1" smtClean="0">
                <a:solidFill>
                  <a:srgbClr val="898989"/>
                </a:solidFill>
              </a:defRPr>
            </a:lvl1pPr>
          </a:lstStyle>
          <a:p>
            <a:pPr>
              <a:defRPr/>
            </a:pPr>
            <a:fld id="{8512EC75-C365-8B45-A956-201AA0D28405}" type="slidenum">
              <a:rPr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宋体" panose="02010600030101010101" pitchFamily="2" charset="-122"/>
        </a:defRPr>
      </a:lvl1pPr>
      <a:lvl2pPr algn="l" rtl="0" eaLnBrk="0" fontAlgn="base" hangingPunct="0">
        <a:lnSpc>
          <a:spcPct val="90000"/>
        </a:lnSpc>
        <a:spcBef>
          <a:spcPct val="0"/>
        </a:spcBef>
        <a:spcAft>
          <a:spcPct val="0"/>
        </a:spcAft>
        <a:defRPr sz="4400">
          <a:solidFill>
            <a:schemeClr val="tx1"/>
          </a:solidFill>
          <a:latin typeface="Calibri Light"/>
          <a:ea typeface="宋体" panose="02010600030101010101" pitchFamily="2" charset="-122"/>
          <a:cs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a:ea typeface="宋体" panose="02010600030101010101" pitchFamily="2" charset="-122"/>
          <a:cs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a:ea typeface="宋体" panose="02010600030101010101" pitchFamily="2" charset="-122"/>
          <a:cs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a:ea typeface="宋体" panose="02010600030101010101" pitchFamily="2" charset="-122"/>
          <a:cs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宋体" panose="02010600030101010101" pitchFamily="2" charset="-122"/>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宋体" panose="02010600030101010101" pitchFamily="2" charset="-122"/>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宋体" panose="02010600030101010101" pitchFamily="2" charset="-122"/>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宋体" panose="02010600030101010101" pitchFamily="2" charset="-122"/>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宋体" panose="02010600030101010101" pitchFamily="2"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20.png"/><Relationship Id="rId5" Type="http://schemas.openxmlformats.org/officeDocument/2006/relationships/image" Target="../media/image12.png"/><Relationship Id="rId4"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12.png"/><Relationship Id="rId5" Type="http://schemas.openxmlformats.org/officeDocument/2006/relationships/image" Target="../media/image2.jpe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0.xml"/><Relationship Id="rId5" Type="http://schemas.openxmlformats.org/officeDocument/2006/relationships/image" Target="../media/image12.png"/><Relationship Id="rId4"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jpe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8" Type="http://schemas.openxmlformats.org/officeDocument/2006/relationships/notesSlide" Target="../notesSlides/notesSlide23.xml"/><Relationship Id="rId3" Type="http://schemas.openxmlformats.org/officeDocument/2006/relationships/tags" Target="../tags/tag13.xml"/><Relationship Id="rId7" Type="http://schemas.openxmlformats.org/officeDocument/2006/relationships/slideLayout" Target="../slideLayouts/slideLayout2.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tags" Target="../tags/tag16.xml"/><Relationship Id="rId5" Type="http://schemas.openxmlformats.org/officeDocument/2006/relationships/tags" Target="../tags/tag15.xml"/><Relationship Id="rId10" Type="http://schemas.openxmlformats.org/officeDocument/2006/relationships/image" Target="../media/image12.png"/><Relationship Id="rId4" Type="http://schemas.openxmlformats.org/officeDocument/2006/relationships/tags" Target="../tags/tag14.xml"/><Relationship Id="rId9" Type="http://schemas.openxmlformats.org/officeDocument/2006/relationships/image" Target="../media/image2.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17.xml"/><Relationship Id="rId5" Type="http://schemas.openxmlformats.org/officeDocument/2006/relationships/image" Target="../media/image12.png"/><Relationship Id="rId4" Type="http://schemas.openxmlformats.org/officeDocument/2006/relationships/image" Target="../media/image2.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18.xml"/><Relationship Id="rId5" Type="http://schemas.openxmlformats.org/officeDocument/2006/relationships/image" Target="../media/image12.png"/><Relationship Id="rId4" Type="http://schemas.openxmlformats.org/officeDocument/2006/relationships/image" Target="../media/image2.jpeg"/></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tags" Target="../tags/tag3.xml"/><Relationship Id="rId7" Type="http://schemas.openxmlformats.org/officeDocument/2006/relationships/image" Target="../media/image12.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2.jpe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16.png"/><Relationship Id="rId5" Type="http://schemas.openxmlformats.org/officeDocument/2006/relationships/image" Target="../media/image12.pn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17.png"/><Relationship Id="rId5" Type="http://schemas.openxmlformats.org/officeDocument/2006/relationships/image" Target="../media/image12.pn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19.png"/><Relationship Id="rId5" Type="http://schemas.openxmlformats.org/officeDocument/2006/relationships/image" Target="../media/image12.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3">
            <a:extLst>
              <a:ext uri="{FF2B5EF4-FFF2-40B4-BE49-F238E27FC236}">
                <a16:creationId xmlns:a16="http://schemas.microsoft.com/office/drawing/2014/main" id="{CBCEC15C-C7D6-E74D-F021-CB144B7A681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7938"/>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9101" name="image 101"/>
          <p:cNvPicPr>
            <a:picLocks noChangeAspect="1"/>
          </p:cNvPicPr>
          <p:nvPr/>
        </p:nvPicPr>
        <p:blipFill>
          <a:blip r:embed="rId3"/>
          <a:srcRect/>
          <a:stretch>
            <a:fillRect/>
          </a:stretch>
        </p:blipFill>
        <p:spPr>
          <a:xfrm>
            <a:off x="0" y="0"/>
            <a:ext cx="12191998" cy="5301457"/>
          </a:xfrm>
          <a:prstGeom prst="rect">
            <a:avLst/>
          </a:prstGeom>
        </p:spPr>
      </p:pic>
      <p:sp>
        <p:nvSpPr>
          <p:cNvPr id="104" name="Object 104"/>
          <p:cNvSpPr txBox="1"/>
          <p:nvPr/>
        </p:nvSpPr>
        <p:spPr>
          <a:xfrm>
            <a:off x="111906" y="3818788"/>
            <a:ext cx="7126292" cy="1554015"/>
          </a:xfrm>
          <a:prstGeom prst="rect">
            <a:avLst/>
          </a:prstGeom>
        </p:spPr>
        <p:txBody>
          <a:bodyPr vert="horz" wrap="square" lIns="0" tIns="0" rIns="0" bIns="0" rtlCol="0" anchor="t" anchorCtr="0">
            <a:spAutoFit/>
          </a:bodyPr>
          <a:lstStyle/>
          <a:p>
            <a:pPr algn="ctr">
              <a:lnSpc>
                <a:spcPct val="110000"/>
              </a:lnSpc>
            </a:pPr>
            <a:r>
              <a:rPr lang="zh-CN" altLang="en-US" sz="4590" dirty="0">
                <a:solidFill>
                  <a:srgbClr val="16052A"/>
                </a:solidFill>
                <a:latin typeface="OPPOSans-H"/>
                <a:ea typeface="OPPOSans-H"/>
              </a:rPr>
              <a:t>算力</a:t>
            </a:r>
            <a:endParaRPr lang="zh-CN" altLang="en-US" sz="4590" dirty="0"/>
          </a:p>
          <a:p>
            <a:pPr algn="ctr">
              <a:lnSpc>
                <a:spcPct val="110000"/>
              </a:lnSpc>
            </a:pPr>
            <a:r>
              <a:rPr lang="zh-CN" altLang="en-US" sz="4590" dirty="0">
                <a:solidFill>
                  <a:srgbClr val="16052A"/>
                </a:solidFill>
                <a:latin typeface="OPPOSans-H"/>
                <a:ea typeface="OPPOSans-H"/>
              </a:rPr>
              <a:t>及其法律问题</a:t>
            </a:r>
            <a:endParaRPr lang="zh-CN" altLang="en-US" dirty="0"/>
          </a:p>
        </p:txBody>
      </p:sp>
      <p:pic>
        <p:nvPicPr>
          <p:cNvPr id="9105" name="image 105"/>
          <p:cNvPicPr>
            <a:picLocks noChangeAspect="1"/>
          </p:cNvPicPr>
          <p:nvPr/>
        </p:nvPicPr>
        <p:blipFill>
          <a:blip r:embed="rId4"/>
          <a:srcRect r="73268" b="48953"/>
          <a:stretch>
            <a:fillRect/>
          </a:stretch>
        </p:blipFill>
        <p:spPr>
          <a:xfrm>
            <a:off x="0" y="2115214"/>
            <a:ext cx="1235306" cy="1548085"/>
          </a:xfrm>
          <a:prstGeom prst="rect">
            <a:avLst/>
          </a:prstGeom>
        </p:spPr>
      </p:pic>
      <p:pic>
        <p:nvPicPr>
          <p:cNvPr id="9106" name="image 106"/>
          <p:cNvPicPr>
            <a:picLocks noChangeAspect="1"/>
          </p:cNvPicPr>
          <p:nvPr/>
        </p:nvPicPr>
        <p:blipFill>
          <a:blip r:embed="rId5"/>
          <a:srcRect/>
          <a:stretch>
            <a:fillRect/>
          </a:stretch>
        </p:blipFill>
        <p:spPr>
          <a:xfrm>
            <a:off x="-12700" y="7938"/>
            <a:ext cx="12204700" cy="522213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图片 3">
            <a:extLst>
              <a:ext uri="{FF2B5EF4-FFF2-40B4-BE49-F238E27FC236}">
                <a16:creationId xmlns:a16="http://schemas.microsoft.com/office/drawing/2014/main" id="{79131D2B-FF1B-5CC8-C9EF-EC29E53BBD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二</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算力与算力网络、云计算</a:t>
            </a:r>
          </a:p>
        </p:txBody>
      </p:sp>
      <p:sp>
        <p:nvSpPr>
          <p:cNvPr id="24" name="矩形: 圆角 113">
            <a:extLst>
              <a:ext uri="{FF2B5EF4-FFF2-40B4-BE49-F238E27FC236}">
                <a16:creationId xmlns:a16="http://schemas.microsoft.com/office/drawing/2014/main" id="{4FFBF20E-A921-45A1-07CE-D65D73F1CA42}"/>
              </a:ext>
            </a:extLst>
          </p:cNvPr>
          <p:cNvSpPr/>
          <p:nvPr>
            <p:custDataLst>
              <p:tags r:id="rId1"/>
            </p:custDataLst>
          </p:nvPr>
        </p:nvSpPr>
        <p:spPr>
          <a:xfrm>
            <a:off x="106363" y="1991900"/>
            <a:ext cx="7006706" cy="4534065"/>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4" name="文本框 3">
            <a:extLst>
              <a:ext uri="{FF2B5EF4-FFF2-40B4-BE49-F238E27FC236}">
                <a16:creationId xmlns:a16="http://schemas.microsoft.com/office/drawing/2014/main" id="{1EDCB1F9-0926-7604-1793-147CA8F39D84}"/>
              </a:ext>
            </a:extLst>
          </p:cNvPr>
          <p:cNvSpPr txBox="1"/>
          <p:nvPr/>
        </p:nvSpPr>
        <p:spPr>
          <a:xfrm>
            <a:off x="184685" y="2197159"/>
            <a:ext cx="6850062" cy="4124206"/>
          </a:xfrm>
          <a:prstGeom prst="rect">
            <a:avLst/>
          </a:prstGeom>
          <a:noFill/>
        </p:spPr>
        <p:txBody>
          <a:bodyPr wrap="square">
            <a:spAutoFit/>
          </a:bodyPr>
          <a:lstStyle/>
          <a:p>
            <a:pPr marL="285750" indent="-285750" algn="just">
              <a:spcAft>
                <a:spcPts val="600"/>
              </a:spcAft>
              <a:buFont typeface="Arial" panose="020B0604020202020204" pitchFamily="34" charset="0"/>
              <a:buChar char="•"/>
              <a:defRPr/>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当单个芯片或者单台服务器的算力在计算速度、性能、成本等方面出现瓶颈时，单纯靠芯片的堆叠是不能满足超大型计算需求的，算力网络和云计算使得算力突破单台计算机瓶颈。</a:t>
            </a:r>
            <a:endParaRPr lang="en-US" altLang="zh-CN" kern="100" dirty="0">
              <a:latin typeface="FangSong" panose="02010609060101010101" pitchFamily="49" charset="-122"/>
              <a:ea typeface="FangSong" panose="02010609060101010101" pitchFamily="49" charset="-122"/>
              <a:cs typeface="Times New Roman" panose="02020603050405020304" pitchFamily="18" charset="0"/>
            </a:endParaRPr>
          </a:p>
          <a:p>
            <a:pPr marL="285750" indent="-285750" algn="just">
              <a:spcAft>
                <a:spcPts val="600"/>
              </a:spcAft>
              <a:buFont typeface="Arial" panose="020B0604020202020204" pitchFamily="34" charset="0"/>
              <a:buChar char="•"/>
              <a:defRPr/>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算力网络又被称为“</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算力感知</a:t>
            </a: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网络、算力优先网络”是算力和网络深度融合的技术研究方向。算力网络通过网络控制面分发算力服务节点的算力、存储、算法等资源信息，并结合网络信息和用户需求，提供最佳的计算、存储、网络等资源的分发、关联、交易和调配方式，从而实现整网资源的最优化配置和使用。（王晓云等，</a:t>
            </a:r>
            <a:r>
              <a:rPr lang="en-US" altLang="zh-CN" kern="100" dirty="0">
                <a:latin typeface="FangSong" panose="02010609060101010101" pitchFamily="49" charset="-122"/>
                <a:ea typeface="FangSong" panose="02010609060101010101" pitchFamily="49" charset="-122"/>
                <a:cs typeface="Times New Roman" panose="02020603050405020304" pitchFamily="18" charset="0"/>
              </a:rPr>
              <a:t>2022</a:t>
            </a: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a:t>
            </a:r>
          </a:p>
          <a:p>
            <a:pPr marL="285750" indent="-285750" algn="just">
              <a:spcAft>
                <a:spcPts val="600"/>
              </a:spcAft>
              <a:buFont typeface="Arial" panose="020B0604020202020204" pitchFamily="34" charset="0"/>
              <a:buChar char="•"/>
              <a:defRPr/>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云计算是一种按使用量付费的模式，这种模式提供可用的、便捷的、按需的网络访问，进入</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可配置的计算资源共享池</a:t>
            </a: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（资源包括网络、服务器、存储、应用软件、服务），这些资源能够被快速提供，只需投入很少的管理工作，或与服务供应商进行很少的交互。（王晓云等，</a:t>
            </a:r>
            <a:r>
              <a:rPr lang="en-US" altLang="zh-CN" kern="100" dirty="0">
                <a:latin typeface="FangSong" panose="02010609060101010101" pitchFamily="49" charset="-122"/>
                <a:ea typeface="FangSong" panose="02010609060101010101" pitchFamily="49" charset="-122"/>
                <a:cs typeface="Times New Roman" panose="02020603050405020304" pitchFamily="18" charset="0"/>
              </a:rPr>
              <a:t>2022</a:t>
            </a: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a:t>
            </a:r>
          </a:p>
        </p:txBody>
      </p:sp>
      <p:pic>
        <p:nvPicPr>
          <p:cNvPr id="3" name="Picture 2" descr="算力一张网">
            <a:extLst>
              <a:ext uri="{FF2B5EF4-FFF2-40B4-BE49-F238E27FC236}">
                <a16:creationId xmlns:a16="http://schemas.microsoft.com/office/drawing/2014/main" id="{023EC423-3A80-8700-2C2B-07907C7DE84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8121" t="1684" r="8403" b="3917"/>
          <a:stretch/>
        </p:blipFill>
        <p:spPr bwMode="auto">
          <a:xfrm>
            <a:off x="7680959" y="3302081"/>
            <a:ext cx="4326889" cy="2755939"/>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639F6765-8083-4CFA-1CE4-BB89732A4362}"/>
              </a:ext>
            </a:extLst>
          </p:cNvPr>
          <p:cNvSpPr txBox="1"/>
          <p:nvPr/>
        </p:nvSpPr>
        <p:spPr>
          <a:xfrm>
            <a:off x="6662738" y="6552050"/>
            <a:ext cx="6304084" cy="276999"/>
          </a:xfrm>
          <a:prstGeom prst="rect">
            <a:avLst/>
          </a:prstGeom>
          <a:noFill/>
        </p:spPr>
        <p:txBody>
          <a:bodyPr wrap="square">
            <a:spAutoFit/>
          </a:bodyPr>
          <a:lstStyle/>
          <a:p>
            <a:r>
              <a:rPr lang="zh-CN" altLang="en-US" sz="1200" dirty="0">
                <a:solidFill>
                  <a:schemeClr val="bg1">
                    <a:lumMod val="65000"/>
                  </a:schemeClr>
                </a:solidFill>
              </a:rPr>
              <a:t>图源：</a:t>
            </a:r>
            <a:r>
              <a:rPr lang="de-DE" altLang="zh-CN" sz="1200" dirty="0">
                <a:solidFill>
                  <a:schemeClr val="bg1">
                    <a:lumMod val="65000"/>
                  </a:schemeClr>
                </a:solidFill>
              </a:rPr>
              <a:t>https://info.support.huawei.com/info-finder/encyclopedia/zh</a:t>
            </a:r>
            <a:r>
              <a:rPr lang="en-US" altLang="zh-CN" sz="1200" dirty="0">
                <a:solidFill>
                  <a:schemeClr val="bg1">
                    <a:lumMod val="65000"/>
                  </a:schemeClr>
                </a:solidFill>
              </a:rPr>
              <a:t>/</a:t>
            </a:r>
            <a:r>
              <a:rPr lang="zh-CN" altLang="en-US" sz="1200" dirty="0">
                <a:solidFill>
                  <a:schemeClr val="bg1">
                    <a:lumMod val="65000"/>
                  </a:schemeClr>
                </a:solidFill>
              </a:rPr>
              <a:t>算力网络</a:t>
            </a:r>
            <a:r>
              <a:rPr lang="de-DE" altLang="zh-CN" sz="1200" dirty="0">
                <a:solidFill>
                  <a:schemeClr val="bg1">
                    <a:lumMod val="65000"/>
                  </a:schemeClr>
                </a:solidFill>
              </a:rPr>
              <a:t>.html</a:t>
            </a:r>
            <a:endParaRPr lang="zh-CN" altLang="en-US" sz="1200" dirty="0">
              <a:solidFill>
                <a:schemeClr val="bg1">
                  <a:lumMod val="65000"/>
                </a:schemeClr>
              </a:solidFill>
            </a:endParaRPr>
          </a:p>
        </p:txBody>
      </p:sp>
    </p:spTree>
    <p:extLst>
      <p:ext uri="{BB962C8B-B14F-4D97-AF65-F5344CB8AC3E}">
        <p14:creationId xmlns:p14="http://schemas.microsoft.com/office/powerpoint/2010/main" val="2172218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图片 3">
            <a:extLst>
              <a:ext uri="{FF2B5EF4-FFF2-40B4-BE49-F238E27FC236}">
                <a16:creationId xmlns:a16="http://schemas.microsoft.com/office/drawing/2014/main" id="{73F71C1B-FC56-F6E2-16FC-90D1446DD2E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7938"/>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4338" name="图片 1" descr="主楼">
            <a:extLst>
              <a:ext uri="{FF2B5EF4-FFF2-40B4-BE49-F238E27FC236}">
                <a16:creationId xmlns:a16="http://schemas.microsoft.com/office/drawing/2014/main" id="{7708AA95-6C85-3595-565B-EAF48D5BB62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35C904A0-3586-97EC-E8E3-F8BCF970132F}"/>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43215FBB-B1AF-E568-8798-A9B0272331E8}"/>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13" name="标题 1">
            <a:extLst>
              <a:ext uri="{FF2B5EF4-FFF2-40B4-BE49-F238E27FC236}">
                <a16:creationId xmlns:a16="http://schemas.microsoft.com/office/drawing/2014/main" id="{A24C2263-1774-3286-A1BF-1FA240BF4283}"/>
              </a:ext>
            </a:extLst>
          </p:cNvPr>
          <p:cNvSpPr txBox="1"/>
          <p:nvPr/>
        </p:nvSpPr>
        <p:spPr bwMode="auto">
          <a:xfrm>
            <a:off x="-19050" y="1773238"/>
            <a:ext cx="12192000" cy="3327400"/>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110000"/>
              </a:lnSpc>
              <a:defRPr/>
            </a:pPr>
            <a:r>
              <a:rPr lang="zh-CN" altLang="en-US" sz="4300" b="1" dirty="0">
                <a:solidFill>
                  <a:schemeClr val="bg1"/>
                </a:solidFill>
                <a:latin typeface="+mn-ea"/>
                <a:ea typeface="+mn-ea"/>
                <a:cs typeface="+mj-cs"/>
              </a:rPr>
              <a:t>三、算力的法律与政策保障</a:t>
            </a:r>
            <a:endParaRPr lang="en-US" altLang="zh-CN" sz="4300" b="1" dirty="0">
              <a:solidFill>
                <a:schemeClr val="bg1"/>
              </a:solidFill>
              <a:latin typeface="+mn-ea"/>
              <a:ea typeface="+mn-ea"/>
              <a:cs typeface="+mj-cs"/>
            </a:endParaRPr>
          </a:p>
        </p:txBody>
      </p:sp>
    </p:spTree>
    <p:extLst>
      <p:ext uri="{BB962C8B-B14F-4D97-AF65-F5344CB8AC3E}">
        <p14:creationId xmlns:p14="http://schemas.microsoft.com/office/powerpoint/2010/main" val="256491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图片 3">
            <a:extLst>
              <a:ext uri="{FF2B5EF4-FFF2-40B4-BE49-F238E27FC236}">
                <a16:creationId xmlns:a16="http://schemas.microsoft.com/office/drawing/2014/main" id="{79131D2B-FF1B-5CC8-C9EF-EC29E53BBD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一</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与算力有关的法律法规</a:t>
            </a:r>
          </a:p>
        </p:txBody>
      </p:sp>
      <p:sp>
        <p:nvSpPr>
          <p:cNvPr id="14" name="矩形: 圆角 113">
            <a:extLst>
              <a:ext uri="{FF2B5EF4-FFF2-40B4-BE49-F238E27FC236}">
                <a16:creationId xmlns:a16="http://schemas.microsoft.com/office/drawing/2014/main" id="{0041E413-DA0F-E67C-70FE-BF22235CB7F9}"/>
              </a:ext>
            </a:extLst>
          </p:cNvPr>
          <p:cNvSpPr/>
          <p:nvPr>
            <p:custDataLst>
              <p:tags r:id="rId1"/>
            </p:custDataLst>
          </p:nvPr>
        </p:nvSpPr>
        <p:spPr>
          <a:xfrm>
            <a:off x="269344" y="3742078"/>
            <a:ext cx="11649606" cy="636568"/>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16" name="文本框 15">
            <a:extLst>
              <a:ext uri="{FF2B5EF4-FFF2-40B4-BE49-F238E27FC236}">
                <a16:creationId xmlns:a16="http://schemas.microsoft.com/office/drawing/2014/main" id="{A6003C57-81CF-84EB-08EF-00669F47223B}"/>
              </a:ext>
            </a:extLst>
          </p:cNvPr>
          <p:cNvSpPr txBox="1"/>
          <p:nvPr/>
        </p:nvSpPr>
        <p:spPr>
          <a:xfrm>
            <a:off x="269344" y="3729318"/>
            <a:ext cx="11649606" cy="615553"/>
          </a:xfrm>
          <a:prstGeom prst="rect">
            <a:avLst/>
          </a:prstGeom>
          <a:noFill/>
        </p:spPr>
        <p:txBody>
          <a:bodyPr wrap="square">
            <a:spAutoFit/>
          </a:bodyPr>
          <a:lstStyle/>
          <a:p>
            <a:r>
              <a:rPr lang="zh-CN" altLang="en-US" sz="1700" b="1" dirty="0">
                <a:latin typeface="FangSong" panose="02010609060101010101" pitchFamily="49" charset="-122"/>
                <a:ea typeface="FangSong" panose="02010609060101010101" pitchFamily="49" charset="-122"/>
              </a:rPr>
              <a:t>解释与说明：</a:t>
            </a:r>
            <a:r>
              <a:rPr lang="zh-CN" altLang="en-US" sz="1700" dirty="0">
                <a:latin typeface="FangSong" panose="02010609060101010101" pitchFamily="49" charset="-122"/>
                <a:ea typeface="FangSong" panose="02010609060101010101" pitchFamily="49" charset="-122"/>
              </a:rPr>
              <a:t>因为算力是一种处理数据的计算能力，与数据处理密切相关。因此，算力相关活动，例如算力资源的分配，算力资源的跨设备、跨区域调度需要遵循</a:t>
            </a:r>
            <a:r>
              <a:rPr lang="en-US" altLang="zh-CN" sz="1700" dirty="0">
                <a:latin typeface="FangSong" panose="02010609060101010101" pitchFamily="49" charset="-122"/>
                <a:ea typeface="FangSong" panose="02010609060101010101" pitchFamily="49" charset="-122"/>
              </a:rPr>
              <a:t>《</a:t>
            </a:r>
            <a:r>
              <a:rPr lang="zh-CN" altLang="en-US" sz="1700" dirty="0">
                <a:latin typeface="FangSong" panose="02010609060101010101" pitchFamily="49" charset="-122"/>
                <a:ea typeface="FangSong" panose="02010609060101010101" pitchFamily="49" charset="-122"/>
              </a:rPr>
              <a:t>数据安全法</a:t>
            </a:r>
            <a:r>
              <a:rPr lang="en-US" altLang="zh-CN" sz="1700" dirty="0">
                <a:latin typeface="FangSong" panose="02010609060101010101" pitchFamily="49" charset="-122"/>
                <a:ea typeface="FangSong" panose="02010609060101010101" pitchFamily="49" charset="-122"/>
              </a:rPr>
              <a:t>》</a:t>
            </a:r>
            <a:r>
              <a:rPr lang="zh-CN" altLang="en-US" sz="1700" dirty="0">
                <a:latin typeface="FangSong" panose="02010609060101010101" pitchFamily="49" charset="-122"/>
                <a:ea typeface="FangSong" panose="02010609060101010101" pitchFamily="49" charset="-122"/>
              </a:rPr>
              <a:t>的相关规定。</a:t>
            </a:r>
          </a:p>
        </p:txBody>
      </p:sp>
      <p:grpSp>
        <p:nvGrpSpPr>
          <p:cNvPr id="39" name="组合 38">
            <a:extLst>
              <a:ext uri="{FF2B5EF4-FFF2-40B4-BE49-F238E27FC236}">
                <a16:creationId xmlns:a16="http://schemas.microsoft.com/office/drawing/2014/main" id="{13D3511D-770C-D792-D3BC-0B3C298008C7}"/>
              </a:ext>
            </a:extLst>
          </p:cNvPr>
          <p:cNvGrpSpPr/>
          <p:nvPr/>
        </p:nvGrpSpPr>
        <p:grpSpPr>
          <a:xfrm>
            <a:off x="202668" y="2445347"/>
            <a:ext cx="8528050" cy="500062"/>
            <a:chOff x="202668" y="2445347"/>
            <a:chExt cx="8528050" cy="500062"/>
          </a:xfrm>
        </p:grpSpPr>
        <p:sp>
          <p:nvSpPr>
            <p:cNvPr id="11" name="文本框 10">
              <a:extLst>
                <a:ext uri="{FF2B5EF4-FFF2-40B4-BE49-F238E27FC236}">
                  <a16:creationId xmlns:a16="http://schemas.microsoft.com/office/drawing/2014/main" id="{973DDDFC-7C2F-7420-A6DE-D3C6942A9FFE}"/>
                </a:ext>
              </a:extLst>
            </p:cNvPr>
            <p:cNvSpPr txBox="1"/>
            <p:nvPr/>
          </p:nvSpPr>
          <p:spPr>
            <a:xfrm>
              <a:off x="202668" y="2445347"/>
              <a:ext cx="8528050" cy="400050"/>
            </a:xfrm>
            <a:prstGeom prst="rect">
              <a:avLst/>
            </a:prstGeom>
            <a:noFill/>
          </p:spPr>
          <p:txBody>
            <a:bodyPr>
              <a:spAutoFit/>
            </a:bodyPr>
            <a:lstStyle/>
            <a:p>
              <a:pPr>
                <a:defRPr/>
              </a:pPr>
              <a:r>
                <a:rPr lang="en-US" altLang="zh-CN" sz="2000" b="1" dirty="0">
                  <a:solidFill>
                    <a:srgbClr val="940000"/>
                  </a:solidFill>
                  <a:latin typeface="SourceHanSansSC-Regular"/>
                  <a:ea typeface="SourceHanSansSC-Regular"/>
                  <a:cs typeface="+mn-cs"/>
                </a:rPr>
                <a:t>1.</a:t>
              </a:r>
              <a:r>
                <a:rPr lang="zh-CN" altLang="en-US" sz="2000" b="1" dirty="0">
                  <a:solidFill>
                    <a:srgbClr val="940000"/>
                  </a:solidFill>
                  <a:latin typeface="SourceHanSansSC-Regular"/>
                  <a:ea typeface="SourceHanSansSC-Regular"/>
                  <a:cs typeface="+mn-cs"/>
                </a:rPr>
                <a:t>算力相关法律</a:t>
              </a:r>
            </a:p>
          </p:txBody>
        </p:sp>
        <p:sp>
          <p:nvSpPr>
            <p:cNvPr id="5" name="矩形 4">
              <a:extLst>
                <a:ext uri="{FF2B5EF4-FFF2-40B4-BE49-F238E27FC236}">
                  <a16:creationId xmlns:a16="http://schemas.microsoft.com/office/drawing/2014/main" id="{5BCAFB8E-94FB-F7F4-5332-58EA90E8B8C9}"/>
                </a:ext>
              </a:extLst>
            </p:cNvPr>
            <p:cNvSpPr/>
            <p:nvPr/>
          </p:nvSpPr>
          <p:spPr>
            <a:xfrm>
              <a:off x="269344" y="2845397"/>
              <a:ext cx="1818536" cy="100012"/>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13" name="文本框 12">
            <a:extLst>
              <a:ext uri="{FF2B5EF4-FFF2-40B4-BE49-F238E27FC236}">
                <a16:creationId xmlns:a16="http://schemas.microsoft.com/office/drawing/2014/main" id="{0759975E-78AA-75D1-FEA3-1E48CA267E01}"/>
              </a:ext>
            </a:extLst>
          </p:cNvPr>
          <p:cNvSpPr txBox="1"/>
          <p:nvPr/>
        </p:nvSpPr>
        <p:spPr>
          <a:xfrm>
            <a:off x="2354580" y="1818657"/>
            <a:ext cx="9800486" cy="1815882"/>
          </a:xfrm>
          <a:prstGeom prst="rect">
            <a:avLst/>
          </a:prstGeom>
          <a:noFill/>
        </p:spPr>
        <p:txBody>
          <a:bodyPr wrap="square">
            <a:spAutoFit/>
          </a:bodyPr>
          <a:lstStyle/>
          <a:p>
            <a:pPr>
              <a:spcAft>
                <a:spcPts val="600"/>
              </a:spcAft>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数据安全法</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第</a:t>
            </a:r>
            <a:r>
              <a:rPr lang="en-US" altLang="zh-CN" sz="1700" dirty="0">
                <a:latin typeface="KaiTi" panose="02010609060101010101" pitchFamily="49" charset="-122"/>
                <a:ea typeface="KaiTi" panose="02010609060101010101" pitchFamily="49" charset="-122"/>
              </a:rPr>
              <a:t>1</a:t>
            </a:r>
            <a:r>
              <a:rPr lang="zh-CN" altLang="en-US" sz="1700" dirty="0">
                <a:latin typeface="KaiTi" panose="02010609060101010101" pitchFamily="49" charset="-122"/>
                <a:ea typeface="KaiTi" panose="02010609060101010101" pitchFamily="49" charset="-122"/>
              </a:rPr>
              <a:t>条：为了规范数据处理活动，保障数据安全，促进数据开发利用，保护个人、组织的合法权益，维护国家主权、安全和发展利益，制定本法。</a:t>
            </a:r>
          </a:p>
          <a:p>
            <a:pPr>
              <a:spcAft>
                <a:spcPts val="600"/>
              </a:spcAft>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数据安全法</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第</a:t>
            </a:r>
            <a:r>
              <a:rPr lang="en-US" altLang="zh-CN" sz="1700" dirty="0">
                <a:latin typeface="KaiTi" panose="02010609060101010101" pitchFamily="49" charset="-122"/>
                <a:ea typeface="KaiTi" panose="02010609060101010101" pitchFamily="49" charset="-122"/>
              </a:rPr>
              <a:t>3</a:t>
            </a:r>
            <a:r>
              <a:rPr lang="zh-CN" altLang="en-US" sz="1700" dirty="0">
                <a:latin typeface="KaiTi" panose="02010609060101010101" pitchFamily="49" charset="-122"/>
                <a:ea typeface="KaiTi" panose="02010609060101010101" pitchFamily="49" charset="-122"/>
              </a:rPr>
              <a:t>条第</a:t>
            </a:r>
            <a:r>
              <a:rPr lang="en-US" altLang="zh-CN" sz="1700" dirty="0">
                <a:latin typeface="KaiTi" panose="02010609060101010101" pitchFamily="49" charset="-122"/>
                <a:ea typeface="KaiTi" panose="02010609060101010101" pitchFamily="49" charset="-122"/>
              </a:rPr>
              <a:t>2</a:t>
            </a:r>
            <a:r>
              <a:rPr lang="zh-CN" altLang="en-US" sz="1700" dirty="0">
                <a:latin typeface="KaiTi" panose="02010609060101010101" pitchFamily="49" charset="-122"/>
                <a:ea typeface="KaiTi" panose="02010609060101010101" pitchFamily="49" charset="-122"/>
              </a:rPr>
              <a:t>款：数据处理，包括数据的收集、存储、使用、加工、传输、提供、公开等</a:t>
            </a:r>
          </a:p>
          <a:p>
            <a:pPr>
              <a:spcAft>
                <a:spcPts val="600"/>
              </a:spcAft>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数据安全法</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第</a:t>
            </a:r>
            <a:r>
              <a:rPr lang="en-US" altLang="zh-CN" sz="1700" dirty="0">
                <a:latin typeface="KaiTi" panose="02010609060101010101" pitchFamily="49" charset="-122"/>
                <a:ea typeface="KaiTi" panose="02010609060101010101" pitchFamily="49" charset="-122"/>
              </a:rPr>
              <a:t>8</a:t>
            </a:r>
            <a:r>
              <a:rPr lang="zh-CN" altLang="en-US" sz="1700" dirty="0">
                <a:latin typeface="KaiTi" panose="02010609060101010101" pitchFamily="49" charset="-122"/>
                <a:ea typeface="KaiTi" panose="02010609060101010101" pitchFamily="49" charset="-122"/>
              </a:rPr>
              <a:t>条：开展数据处理活动，应当遵守法律、法规，尊重社会公德和伦理，遵守商业道德和职业道德，诚实守信，履行数据安全保护义务，承担社会责任，不得危害国家安全、公共利益，不得损害个人、组织的合法权益。</a:t>
            </a:r>
          </a:p>
        </p:txBody>
      </p:sp>
      <p:sp>
        <p:nvSpPr>
          <p:cNvPr id="4" name="左大括号 3">
            <a:extLst>
              <a:ext uri="{FF2B5EF4-FFF2-40B4-BE49-F238E27FC236}">
                <a16:creationId xmlns:a16="http://schemas.microsoft.com/office/drawing/2014/main" id="{E7108E11-AAE0-909C-5B0A-D96EBEABFF5D}"/>
              </a:ext>
            </a:extLst>
          </p:cNvPr>
          <p:cNvSpPr/>
          <p:nvPr/>
        </p:nvSpPr>
        <p:spPr>
          <a:xfrm>
            <a:off x="2125980" y="1844209"/>
            <a:ext cx="457200" cy="1790330"/>
          </a:xfrm>
          <a:prstGeom prst="leftBrace">
            <a:avLst/>
          </a:prstGeom>
          <a:noFill/>
          <a:ln w="28575">
            <a:solidFill>
              <a:srgbClr val="94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29" name="左大括号 28">
            <a:extLst>
              <a:ext uri="{FF2B5EF4-FFF2-40B4-BE49-F238E27FC236}">
                <a16:creationId xmlns:a16="http://schemas.microsoft.com/office/drawing/2014/main" id="{7D2432B1-C404-2DB4-AA51-1DAE04923397}"/>
              </a:ext>
            </a:extLst>
          </p:cNvPr>
          <p:cNvSpPr/>
          <p:nvPr/>
        </p:nvSpPr>
        <p:spPr>
          <a:xfrm>
            <a:off x="2160726" y="4573657"/>
            <a:ext cx="457200" cy="2184331"/>
          </a:xfrm>
          <a:prstGeom prst="leftBrace">
            <a:avLst/>
          </a:prstGeom>
          <a:noFill/>
          <a:ln w="28575">
            <a:solidFill>
              <a:srgbClr val="94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32" name="文本框 31">
            <a:extLst>
              <a:ext uri="{FF2B5EF4-FFF2-40B4-BE49-F238E27FC236}">
                <a16:creationId xmlns:a16="http://schemas.microsoft.com/office/drawing/2014/main" id="{4669D987-5EF7-E73C-CC0B-29E3B6F01FD8}"/>
              </a:ext>
            </a:extLst>
          </p:cNvPr>
          <p:cNvSpPr txBox="1"/>
          <p:nvPr/>
        </p:nvSpPr>
        <p:spPr>
          <a:xfrm>
            <a:off x="4050523" y="4584164"/>
            <a:ext cx="8011489" cy="1138773"/>
          </a:xfrm>
          <a:prstGeom prst="rect">
            <a:avLst/>
          </a:prstGeom>
          <a:noFill/>
        </p:spPr>
        <p:txBody>
          <a:bodyPr wrap="square">
            <a:spAutoFit/>
          </a:bodyPr>
          <a:lstStyle/>
          <a:p>
            <a:pPr>
              <a:spcAft>
                <a:spcPts val="600"/>
              </a:spcAft>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关键信息基础设施安全保护条例</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第</a:t>
            </a:r>
            <a:r>
              <a:rPr lang="en-US" altLang="zh-CN" sz="1700" dirty="0">
                <a:latin typeface="KaiTi" panose="02010609060101010101" pitchFamily="49" charset="-122"/>
                <a:ea typeface="KaiTi" panose="02010609060101010101" pitchFamily="49" charset="-122"/>
              </a:rPr>
              <a:t>2</a:t>
            </a:r>
            <a:r>
              <a:rPr lang="zh-CN" altLang="en-US" sz="1700" dirty="0">
                <a:latin typeface="KaiTi" panose="02010609060101010101" pitchFamily="49" charset="-122"/>
                <a:ea typeface="KaiTi" panose="02010609060101010101" pitchFamily="49" charset="-122"/>
              </a:rPr>
              <a:t>条：本条例所称关键信息基础设施，是指公共通信和信息服务、能源、交通、水利、金融、公共服务、电子政务、国防科技工业等重要行业和领域的，以及其他一旦遭到破坏、丧失功能或者数据泄露，可能严重危害国家安全、国计民生、公共利益的重要网络设施、信息系统等。</a:t>
            </a:r>
          </a:p>
        </p:txBody>
      </p:sp>
      <p:grpSp>
        <p:nvGrpSpPr>
          <p:cNvPr id="35" name="组合 34">
            <a:extLst>
              <a:ext uri="{FF2B5EF4-FFF2-40B4-BE49-F238E27FC236}">
                <a16:creationId xmlns:a16="http://schemas.microsoft.com/office/drawing/2014/main" id="{0FBBE31A-645C-87A1-E066-518215313750}"/>
              </a:ext>
            </a:extLst>
          </p:cNvPr>
          <p:cNvGrpSpPr/>
          <p:nvPr/>
        </p:nvGrpSpPr>
        <p:grpSpPr>
          <a:xfrm>
            <a:off x="2557420" y="4943836"/>
            <a:ext cx="6256358" cy="369887"/>
            <a:chOff x="2908279" y="4911634"/>
            <a:chExt cx="6256358" cy="369887"/>
          </a:xfrm>
        </p:grpSpPr>
        <p:sp>
          <p:nvSpPr>
            <p:cNvPr id="33" name="椭圆 32">
              <a:extLst>
                <a:ext uri="{FF2B5EF4-FFF2-40B4-BE49-F238E27FC236}">
                  <a16:creationId xmlns:a16="http://schemas.microsoft.com/office/drawing/2014/main" id="{343F7E6B-89F9-4D9C-8A68-8F8A4C8C130C}"/>
                </a:ext>
              </a:extLst>
            </p:cNvPr>
            <p:cNvSpPr/>
            <p:nvPr/>
          </p:nvSpPr>
          <p:spPr>
            <a:xfrm>
              <a:off x="2908279" y="4942683"/>
              <a:ext cx="300038" cy="300038"/>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34" name="文本框 33">
              <a:extLst>
                <a:ext uri="{FF2B5EF4-FFF2-40B4-BE49-F238E27FC236}">
                  <a16:creationId xmlns:a16="http://schemas.microsoft.com/office/drawing/2014/main" id="{51250C5F-B966-D2D7-A276-8603A0A79E31}"/>
                </a:ext>
              </a:extLst>
            </p:cNvPr>
            <p:cNvSpPr txBox="1"/>
            <p:nvPr/>
          </p:nvSpPr>
          <p:spPr>
            <a:xfrm>
              <a:off x="2989262" y="4911634"/>
              <a:ext cx="6175375" cy="369887"/>
            </a:xfrm>
            <a:prstGeom prst="rect">
              <a:avLst/>
            </a:prstGeom>
            <a:noFill/>
          </p:spPr>
          <p:txBody>
            <a:bodyPr>
              <a:spAutoFit/>
            </a:bodyPr>
            <a:lstStyle/>
            <a:p>
              <a:pPr indent="287020" algn="just">
                <a:defRPr/>
              </a:pPr>
              <a:r>
                <a:rPr lang="zh-CN" altLang="en-US"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行政法规</a:t>
              </a:r>
              <a:endParaRPr lang="en-US" altLang="zh-C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endParaRPr>
            </a:p>
          </p:txBody>
        </p:sp>
      </p:grpSp>
      <p:sp>
        <p:nvSpPr>
          <p:cNvPr id="38" name="矩形: 圆角 113">
            <a:extLst>
              <a:ext uri="{FF2B5EF4-FFF2-40B4-BE49-F238E27FC236}">
                <a16:creationId xmlns:a16="http://schemas.microsoft.com/office/drawing/2014/main" id="{67DE9312-959A-82B1-38CA-DEEE73B798CB}"/>
              </a:ext>
            </a:extLst>
          </p:cNvPr>
          <p:cNvSpPr/>
          <p:nvPr>
            <p:custDataLst>
              <p:tags r:id="rId2"/>
            </p:custDataLst>
          </p:nvPr>
        </p:nvSpPr>
        <p:spPr>
          <a:xfrm>
            <a:off x="2583180" y="5799978"/>
            <a:ext cx="9335770" cy="923330"/>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37" name="文本框 36">
            <a:extLst>
              <a:ext uri="{FF2B5EF4-FFF2-40B4-BE49-F238E27FC236}">
                <a16:creationId xmlns:a16="http://schemas.microsoft.com/office/drawing/2014/main" id="{56C4E6B8-EDC9-F418-60D3-D264DDF0AF05}"/>
              </a:ext>
            </a:extLst>
          </p:cNvPr>
          <p:cNvSpPr txBox="1"/>
          <p:nvPr/>
        </p:nvSpPr>
        <p:spPr>
          <a:xfrm>
            <a:off x="2615122" y="5795399"/>
            <a:ext cx="9306633" cy="877163"/>
          </a:xfrm>
          <a:prstGeom prst="rect">
            <a:avLst/>
          </a:prstGeom>
          <a:noFill/>
        </p:spPr>
        <p:txBody>
          <a:bodyPr wrap="square">
            <a:spAutoFit/>
          </a:bodyPr>
          <a:lstStyle/>
          <a:p>
            <a:r>
              <a:rPr lang="zh-CN" altLang="en-US" sz="1700" b="1" dirty="0">
                <a:latin typeface="FangSong" panose="02010609060101010101" pitchFamily="49" charset="-122"/>
                <a:ea typeface="FangSong" panose="02010609060101010101" pitchFamily="49" charset="-122"/>
              </a:rPr>
              <a:t>解释与说明：</a:t>
            </a:r>
            <a:r>
              <a:rPr lang="zh-CN" altLang="en-US" sz="1700" dirty="0">
                <a:latin typeface="FangSong" panose="02010609060101010101" pitchFamily="49" charset="-122"/>
                <a:ea typeface="FangSong" panose="02010609060101010101" pitchFamily="49" charset="-122"/>
              </a:rPr>
              <a:t>部分与国家安全、公共利益密切相关的算力基础设施，例如超算中心等属于本条所规定的“关键信息基础设施”，其使用与保护需要遵守</a:t>
            </a:r>
            <a:r>
              <a:rPr lang="en-US" altLang="zh-CN" sz="1700" dirty="0">
                <a:latin typeface="FangSong" panose="02010609060101010101" pitchFamily="49" charset="-122"/>
                <a:ea typeface="FangSong" panose="02010609060101010101" pitchFamily="49" charset="-122"/>
              </a:rPr>
              <a:t>《</a:t>
            </a:r>
            <a:r>
              <a:rPr lang="zh-CN" altLang="en-US" sz="1700" dirty="0">
                <a:latin typeface="FangSong" panose="02010609060101010101" pitchFamily="49" charset="-122"/>
                <a:ea typeface="FangSong" panose="02010609060101010101" pitchFamily="49" charset="-122"/>
              </a:rPr>
              <a:t>关键信息基础设施安全保护条例</a:t>
            </a:r>
            <a:r>
              <a:rPr lang="en-US" altLang="zh-CN" sz="1700" dirty="0">
                <a:latin typeface="FangSong" panose="02010609060101010101" pitchFamily="49" charset="-122"/>
                <a:ea typeface="FangSong" panose="02010609060101010101" pitchFamily="49" charset="-122"/>
              </a:rPr>
              <a:t>》</a:t>
            </a:r>
            <a:r>
              <a:rPr lang="zh-CN" altLang="en-US" sz="1700" dirty="0">
                <a:latin typeface="FangSong" panose="02010609060101010101" pitchFamily="49" charset="-122"/>
                <a:ea typeface="FangSong" panose="02010609060101010101" pitchFamily="49" charset="-122"/>
              </a:rPr>
              <a:t>的规定。</a:t>
            </a:r>
          </a:p>
        </p:txBody>
      </p:sp>
      <p:grpSp>
        <p:nvGrpSpPr>
          <p:cNvPr id="40" name="组合 39">
            <a:extLst>
              <a:ext uri="{FF2B5EF4-FFF2-40B4-BE49-F238E27FC236}">
                <a16:creationId xmlns:a16="http://schemas.microsoft.com/office/drawing/2014/main" id="{0EA1B5CE-D713-5583-4DAC-708489BC284F}"/>
              </a:ext>
            </a:extLst>
          </p:cNvPr>
          <p:cNvGrpSpPr/>
          <p:nvPr/>
        </p:nvGrpSpPr>
        <p:grpSpPr>
          <a:xfrm>
            <a:off x="202668" y="5331184"/>
            <a:ext cx="2354752" cy="500062"/>
            <a:chOff x="202668" y="2445347"/>
            <a:chExt cx="2354752" cy="500062"/>
          </a:xfrm>
        </p:grpSpPr>
        <p:sp>
          <p:nvSpPr>
            <p:cNvPr id="41" name="文本框 40">
              <a:extLst>
                <a:ext uri="{FF2B5EF4-FFF2-40B4-BE49-F238E27FC236}">
                  <a16:creationId xmlns:a16="http://schemas.microsoft.com/office/drawing/2014/main" id="{E01D0BCC-26E7-28D0-192E-F09E3EEFCFA3}"/>
                </a:ext>
              </a:extLst>
            </p:cNvPr>
            <p:cNvSpPr txBox="1"/>
            <p:nvPr/>
          </p:nvSpPr>
          <p:spPr>
            <a:xfrm>
              <a:off x="202668" y="2445347"/>
              <a:ext cx="2354752" cy="400050"/>
            </a:xfrm>
            <a:prstGeom prst="rect">
              <a:avLst/>
            </a:prstGeom>
            <a:noFill/>
          </p:spPr>
          <p:txBody>
            <a:bodyPr wrap="square">
              <a:spAutoFit/>
            </a:bodyPr>
            <a:lstStyle/>
            <a:p>
              <a:pPr>
                <a:defRPr/>
              </a:pPr>
              <a:r>
                <a:rPr lang="en-US" altLang="zh-CN" sz="2000" b="1" dirty="0">
                  <a:solidFill>
                    <a:srgbClr val="940000"/>
                  </a:solidFill>
                  <a:latin typeface="SourceHanSansSC-Regular"/>
                  <a:ea typeface="SourceHanSansSC-Regular"/>
                  <a:cs typeface="+mn-cs"/>
                </a:rPr>
                <a:t>2.</a:t>
              </a:r>
              <a:r>
                <a:rPr lang="zh-CN" altLang="en-US" sz="2000" b="1" dirty="0">
                  <a:solidFill>
                    <a:srgbClr val="940000"/>
                  </a:solidFill>
                  <a:latin typeface="SourceHanSansSC-Regular"/>
                  <a:ea typeface="SourceHanSansSC-Regular"/>
                  <a:cs typeface="+mn-cs"/>
                </a:rPr>
                <a:t>算力相关法规</a:t>
              </a:r>
            </a:p>
          </p:txBody>
        </p:sp>
        <p:sp>
          <p:nvSpPr>
            <p:cNvPr id="42" name="矩形 41">
              <a:extLst>
                <a:ext uri="{FF2B5EF4-FFF2-40B4-BE49-F238E27FC236}">
                  <a16:creationId xmlns:a16="http://schemas.microsoft.com/office/drawing/2014/main" id="{1F510D3C-F2A5-3DEC-2524-22370138F9D1}"/>
                </a:ext>
              </a:extLst>
            </p:cNvPr>
            <p:cNvSpPr/>
            <p:nvPr/>
          </p:nvSpPr>
          <p:spPr>
            <a:xfrm>
              <a:off x="269344" y="2845397"/>
              <a:ext cx="1818536" cy="100012"/>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Tree>
    <p:extLst>
      <p:ext uri="{BB962C8B-B14F-4D97-AF65-F5344CB8AC3E}">
        <p14:creationId xmlns:p14="http://schemas.microsoft.com/office/powerpoint/2010/main" val="2071652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2"/>
                                        </p:tgtEl>
                                        <p:attrNameLst>
                                          <p:attrName>style.visibility</p:attrName>
                                        </p:attrNameLst>
                                      </p:cBhvr>
                                      <p:to>
                                        <p:strVal val="visible"/>
                                      </p:to>
                                    </p:set>
                                    <p:anim calcmode="lin" valueType="num">
                                      <p:cBhvr additive="base">
                                        <p:cTn id="21" dur="500" fill="hold"/>
                                        <p:tgtEl>
                                          <p:spTgt spid="32"/>
                                        </p:tgtEl>
                                        <p:attrNameLst>
                                          <p:attrName>ppt_x</p:attrName>
                                        </p:attrNameLst>
                                      </p:cBhvr>
                                      <p:tavLst>
                                        <p:tav tm="0">
                                          <p:val>
                                            <p:strVal val="#ppt_x"/>
                                          </p:val>
                                        </p:tav>
                                        <p:tav tm="100000">
                                          <p:val>
                                            <p:strVal val="#ppt_x"/>
                                          </p:val>
                                        </p:tav>
                                      </p:tavLst>
                                    </p:anim>
                                    <p:anim calcmode="lin" valueType="num">
                                      <p:cBhvr additive="base">
                                        <p:cTn id="22" dur="500" fill="hold"/>
                                        <p:tgtEl>
                                          <p:spTgt spid="32"/>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additive="base">
                                        <p:cTn id="25" dur="500" fill="hold"/>
                                        <p:tgtEl>
                                          <p:spTgt spid="35"/>
                                        </p:tgtEl>
                                        <p:attrNameLst>
                                          <p:attrName>ppt_x</p:attrName>
                                        </p:attrNameLst>
                                      </p:cBhvr>
                                      <p:tavLst>
                                        <p:tav tm="0">
                                          <p:val>
                                            <p:strVal val="#ppt_x"/>
                                          </p:val>
                                        </p:tav>
                                        <p:tav tm="100000">
                                          <p:val>
                                            <p:strVal val="#ppt_x"/>
                                          </p:val>
                                        </p:tav>
                                      </p:tavLst>
                                    </p:anim>
                                    <p:anim calcmode="lin" valueType="num">
                                      <p:cBhvr additive="base">
                                        <p:cTn id="26" dur="500" fill="hold"/>
                                        <p:tgtEl>
                                          <p:spTgt spid="35"/>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500" fill="hold"/>
                                        <p:tgtEl>
                                          <p:spTgt spid="40"/>
                                        </p:tgtEl>
                                        <p:attrNameLst>
                                          <p:attrName>ppt_x</p:attrName>
                                        </p:attrNameLst>
                                      </p:cBhvr>
                                      <p:tavLst>
                                        <p:tav tm="0">
                                          <p:val>
                                            <p:strVal val="#ppt_x"/>
                                          </p:val>
                                        </p:tav>
                                        <p:tav tm="100000">
                                          <p:val>
                                            <p:strVal val="#ppt_x"/>
                                          </p:val>
                                        </p:tav>
                                      </p:tavLst>
                                    </p:anim>
                                    <p:anim calcmode="lin" valueType="num">
                                      <p:cBhvr additive="base">
                                        <p:cTn id="30" dur="500" fill="hold"/>
                                        <p:tgtEl>
                                          <p:spTgt spid="4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anim calcmode="lin" valueType="num">
                                      <p:cBhvr additive="base">
                                        <p:cTn id="33" dur="500" fill="hold"/>
                                        <p:tgtEl>
                                          <p:spTgt spid="37"/>
                                        </p:tgtEl>
                                        <p:attrNameLst>
                                          <p:attrName>ppt_x</p:attrName>
                                        </p:attrNameLst>
                                      </p:cBhvr>
                                      <p:tavLst>
                                        <p:tav tm="0">
                                          <p:val>
                                            <p:strVal val="#ppt_x"/>
                                          </p:val>
                                        </p:tav>
                                        <p:tav tm="100000">
                                          <p:val>
                                            <p:strVal val="#ppt_x"/>
                                          </p:val>
                                        </p:tav>
                                      </p:tavLst>
                                    </p:anim>
                                    <p:anim calcmode="lin" valueType="num">
                                      <p:cBhvr additive="base">
                                        <p:cTn id="34" dur="500" fill="hold"/>
                                        <p:tgtEl>
                                          <p:spTgt spid="37"/>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anim calcmode="lin" valueType="num">
                                      <p:cBhvr additive="base">
                                        <p:cTn id="37" dur="500" fill="hold"/>
                                        <p:tgtEl>
                                          <p:spTgt spid="29"/>
                                        </p:tgtEl>
                                        <p:attrNameLst>
                                          <p:attrName>ppt_x</p:attrName>
                                        </p:attrNameLst>
                                      </p:cBhvr>
                                      <p:tavLst>
                                        <p:tav tm="0">
                                          <p:val>
                                            <p:strVal val="#ppt_x"/>
                                          </p:val>
                                        </p:tav>
                                        <p:tav tm="100000">
                                          <p:val>
                                            <p:strVal val="#ppt_x"/>
                                          </p:val>
                                        </p:tav>
                                      </p:tavLst>
                                    </p:anim>
                                    <p:anim calcmode="lin" valueType="num">
                                      <p:cBhvr additive="base">
                                        <p:cTn id="3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3" grpId="0"/>
      <p:bldP spid="29" grpId="0" animBg="1"/>
      <p:bldP spid="32" grpId="0"/>
      <p:bldP spid="3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3">
            <a:extLst>
              <a:ext uri="{FF2B5EF4-FFF2-40B4-BE49-F238E27FC236}">
                <a16:creationId xmlns:a16="http://schemas.microsoft.com/office/drawing/2014/main" id="{570E7886-F20B-6A6D-11E3-BC0C7CA6D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一</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与算力有关的法律法规</a:t>
            </a:r>
          </a:p>
        </p:txBody>
      </p:sp>
      <p:grpSp>
        <p:nvGrpSpPr>
          <p:cNvPr id="39" name="组合 38">
            <a:extLst>
              <a:ext uri="{FF2B5EF4-FFF2-40B4-BE49-F238E27FC236}">
                <a16:creationId xmlns:a16="http://schemas.microsoft.com/office/drawing/2014/main" id="{13D3511D-770C-D792-D3BC-0B3C298008C7}"/>
              </a:ext>
            </a:extLst>
          </p:cNvPr>
          <p:cNvGrpSpPr/>
          <p:nvPr/>
        </p:nvGrpSpPr>
        <p:grpSpPr>
          <a:xfrm>
            <a:off x="1303176" y="1755820"/>
            <a:ext cx="8528050" cy="500062"/>
            <a:chOff x="202668" y="2445347"/>
            <a:chExt cx="8528050" cy="500062"/>
          </a:xfrm>
        </p:grpSpPr>
        <p:sp>
          <p:nvSpPr>
            <p:cNvPr id="11" name="文本框 10">
              <a:extLst>
                <a:ext uri="{FF2B5EF4-FFF2-40B4-BE49-F238E27FC236}">
                  <a16:creationId xmlns:a16="http://schemas.microsoft.com/office/drawing/2014/main" id="{973DDDFC-7C2F-7420-A6DE-D3C6942A9FFE}"/>
                </a:ext>
              </a:extLst>
            </p:cNvPr>
            <p:cNvSpPr txBox="1"/>
            <p:nvPr/>
          </p:nvSpPr>
          <p:spPr>
            <a:xfrm>
              <a:off x="202668" y="2445347"/>
              <a:ext cx="8528050" cy="400050"/>
            </a:xfrm>
            <a:prstGeom prst="rect">
              <a:avLst/>
            </a:prstGeom>
            <a:noFill/>
          </p:spPr>
          <p:txBody>
            <a:bodyPr>
              <a:spAutoFit/>
            </a:bodyPr>
            <a:lstStyle/>
            <a:p>
              <a:pPr>
                <a:defRPr/>
              </a:pPr>
              <a:r>
                <a:rPr lang="en-US" altLang="zh-CN" sz="2000" b="1" dirty="0">
                  <a:solidFill>
                    <a:srgbClr val="940000"/>
                  </a:solidFill>
                  <a:latin typeface="SourceHanSansSC-Regular"/>
                  <a:ea typeface="SourceHanSansSC-Regular"/>
                  <a:cs typeface="+mn-cs"/>
                </a:rPr>
                <a:t>2.</a:t>
              </a:r>
              <a:r>
                <a:rPr lang="zh-CN" altLang="en-US" sz="2000" b="1" dirty="0">
                  <a:solidFill>
                    <a:srgbClr val="940000"/>
                  </a:solidFill>
                  <a:latin typeface="SourceHanSansSC-Regular"/>
                  <a:ea typeface="SourceHanSansSC-Regular"/>
                  <a:cs typeface="+mn-cs"/>
                </a:rPr>
                <a:t>算力相关法规</a:t>
              </a:r>
            </a:p>
          </p:txBody>
        </p:sp>
        <p:sp>
          <p:nvSpPr>
            <p:cNvPr id="5" name="矩形 4">
              <a:extLst>
                <a:ext uri="{FF2B5EF4-FFF2-40B4-BE49-F238E27FC236}">
                  <a16:creationId xmlns:a16="http://schemas.microsoft.com/office/drawing/2014/main" id="{5BCAFB8E-94FB-F7F4-5332-58EA90E8B8C9}"/>
                </a:ext>
              </a:extLst>
            </p:cNvPr>
            <p:cNvSpPr/>
            <p:nvPr/>
          </p:nvSpPr>
          <p:spPr>
            <a:xfrm>
              <a:off x="269344" y="2845397"/>
              <a:ext cx="1818536" cy="100012"/>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13" name="文本框 12">
            <a:extLst>
              <a:ext uri="{FF2B5EF4-FFF2-40B4-BE49-F238E27FC236}">
                <a16:creationId xmlns:a16="http://schemas.microsoft.com/office/drawing/2014/main" id="{0759975E-78AA-75D1-FEA3-1E48CA267E01}"/>
              </a:ext>
            </a:extLst>
          </p:cNvPr>
          <p:cNvSpPr txBox="1"/>
          <p:nvPr/>
        </p:nvSpPr>
        <p:spPr>
          <a:xfrm>
            <a:off x="-258341" y="2927603"/>
            <a:ext cx="3931181" cy="2985433"/>
          </a:xfrm>
          <a:prstGeom prst="rect">
            <a:avLst/>
          </a:prstGeom>
          <a:noFill/>
        </p:spPr>
        <p:txBody>
          <a:bodyPr wrap="square">
            <a:spAutoFit/>
          </a:bodyPr>
          <a:lstStyle/>
          <a:p>
            <a:pPr lvl="1">
              <a:spcAft>
                <a:spcPts val="600"/>
              </a:spcAft>
            </a:pPr>
            <a:r>
              <a:rPr lang="zh-CN" altLang="en-US" sz="1700" dirty="0">
                <a:latin typeface="FangSong" panose="02010609060101010101" pitchFamily="49" charset="-122"/>
                <a:ea typeface="FangSong" panose="02010609060101010101" pitchFamily="49" charset="-122"/>
              </a:rPr>
              <a:t>在条文中明确提到“算力”的地方性法规：</a:t>
            </a:r>
            <a:endParaRPr lang="en-US" altLang="zh-CN" sz="1700" dirty="0">
              <a:latin typeface="FangSong" panose="02010609060101010101" pitchFamily="49" charset="-122"/>
              <a:ea typeface="FangSong" panose="02010609060101010101" pitchFamily="49" charset="-122"/>
            </a:endParaRPr>
          </a:p>
          <a:p>
            <a:pPr marL="742950" lvl="1" indent="-285750">
              <a:spcAft>
                <a:spcPts val="600"/>
              </a:spcAft>
              <a:buFont typeface="Wingdings" pitchFamily="2" charset="2"/>
              <a:buChar char="l"/>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浙江省数字经济促进条例</a:t>
            </a:r>
            <a:r>
              <a:rPr lang="en-US" altLang="zh-CN" sz="1700" dirty="0">
                <a:latin typeface="KaiTi" panose="02010609060101010101" pitchFamily="49" charset="-122"/>
                <a:ea typeface="KaiTi" panose="02010609060101010101" pitchFamily="49" charset="-122"/>
              </a:rPr>
              <a:t>》</a:t>
            </a:r>
          </a:p>
          <a:p>
            <a:pPr marL="742950" lvl="1" indent="-285750">
              <a:spcAft>
                <a:spcPts val="600"/>
              </a:spcAft>
              <a:buFont typeface="Wingdings" pitchFamily="2" charset="2"/>
              <a:buChar char="l"/>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上海市数据条例</a:t>
            </a:r>
            <a:r>
              <a:rPr lang="en-US" altLang="zh-CN" sz="1700" dirty="0">
                <a:latin typeface="KaiTi" panose="02010609060101010101" pitchFamily="49" charset="-122"/>
                <a:ea typeface="KaiTi" panose="02010609060101010101" pitchFamily="49" charset="-122"/>
              </a:rPr>
              <a:t>》</a:t>
            </a:r>
          </a:p>
          <a:p>
            <a:pPr marL="742950" lvl="1" indent="-285750">
              <a:spcAft>
                <a:spcPts val="600"/>
              </a:spcAft>
              <a:buFont typeface="Wingdings" pitchFamily="2" charset="2"/>
              <a:buChar char="l"/>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北京市数字经济促进条例</a:t>
            </a:r>
            <a:r>
              <a:rPr lang="en-US" altLang="zh-CN" sz="1700" dirty="0">
                <a:latin typeface="KaiTi" panose="02010609060101010101" pitchFamily="49" charset="-122"/>
                <a:ea typeface="KaiTi" panose="02010609060101010101" pitchFamily="49" charset="-122"/>
              </a:rPr>
              <a:t>》</a:t>
            </a:r>
          </a:p>
          <a:p>
            <a:pPr marL="742950" lvl="1" indent="-285750">
              <a:spcAft>
                <a:spcPts val="600"/>
              </a:spcAft>
              <a:buFont typeface="Wingdings" pitchFamily="2" charset="2"/>
              <a:buChar char="l"/>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重庆市数据条例</a:t>
            </a:r>
            <a:r>
              <a:rPr lang="en-US" altLang="zh-CN" sz="1700" dirty="0">
                <a:latin typeface="KaiTi" panose="02010609060101010101" pitchFamily="49" charset="-122"/>
                <a:ea typeface="KaiTi" panose="02010609060101010101" pitchFamily="49" charset="-122"/>
              </a:rPr>
              <a:t>》</a:t>
            </a:r>
          </a:p>
          <a:p>
            <a:pPr marL="742950" lvl="1" indent="-285750">
              <a:spcAft>
                <a:spcPts val="600"/>
              </a:spcAft>
              <a:buFont typeface="Wingdings" pitchFamily="2" charset="2"/>
              <a:buChar char="l"/>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福建省大数据发展条例</a:t>
            </a:r>
            <a:r>
              <a:rPr lang="en-US" altLang="zh-CN" sz="1700" dirty="0">
                <a:latin typeface="KaiTi" panose="02010609060101010101" pitchFamily="49" charset="-122"/>
                <a:ea typeface="KaiTi" panose="02010609060101010101" pitchFamily="49" charset="-122"/>
              </a:rPr>
              <a:t>》</a:t>
            </a:r>
          </a:p>
          <a:p>
            <a:pPr marL="742950" lvl="1" indent="-285750">
              <a:spcAft>
                <a:spcPts val="600"/>
              </a:spcAft>
              <a:buFont typeface="Wingdings" pitchFamily="2" charset="2"/>
              <a:buChar char="l"/>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辽宁大数据发展条例</a:t>
            </a:r>
            <a:r>
              <a:rPr lang="en-US" altLang="zh-CN" sz="1700" dirty="0">
                <a:latin typeface="KaiTi" panose="02010609060101010101" pitchFamily="49" charset="-122"/>
                <a:ea typeface="KaiTi" panose="02010609060101010101" pitchFamily="49" charset="-122"/>
              </a:rPr>
              <a:t>》</a:t>
            </a:r>
          </a:p>
          <a:p>
            <a:pPr marL="742950" lvl="1" indent="-285750">
              <a:spcAft>
                <a:spcPts val="600"/>
              </a:spcAft>
              <a:buFont typeface="Wingdings" pitchFamily="2" charset="2"/>
              <a:buChar char="l"/>
            </a:pP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山东大数据发展促进条例</a:t>
            </a:r>
            <a:r>
              <a:rPr lang="en-US" altLang="zh-CN" sz="1700" dirty="0">
                <a:latin typeface="KaiTi" panose="02010609060101010101" pitchFamily="49" charset="-122"/>
                <a:ea typeface="KaiTi" panose="02010609060101010101" pitchFamily="49" charset="-122"/>
              </a:rPr>
              <a:t>》</a:t>
            </a:r>
          </a:p>
        </p:txBody>
      </p:sp>
      <p:grpSp>
        <p:nvGrpSpPr>
          <p:cNvPr id="35" name="组合 34">
            <a:extLst>
              <a:ext uri="{FF2B5EF4-FFF2-40B4-BE49-F238E27FC236}">
                <a16:creationId xmlns:a16="http://schemas.microsoft.com/office/drawing/2014/main" id="{0FBBE31A-645C-87A1-E066-518215313750}"/>
              </a:ext>
            </a:extLst>
          </p:cNvPr>
          <p:cNvGrpSpPr/>
          <p:nvPr/>
        </p:nvGrpSpPr>
        <p:grpSpPr>
          <a:xfrm>
            <a:off x="419490" y="2470988"/>
            <a:ext cx="1900724" cy="369887"/>
            <a:chOff x="2908279" y="4911634"/>
            <a:chExt cx="1900724" cy="369887"/>
          </a:xfrm>
        </p:grpSpPr>
        <p:sp>
          <p:nvSpPr>
            <p:cNvPr id="33" name="椭圆 32">
              <a:extLst>
                <a:ext uri="{FF2B5EF4-FFF2-40B4-BE49-F238E27FC236}">
                  <a16:creationId xmlns:a16="http://schemas.microsoft.com/office/drawing/2014/main" id="{343F7E6B-89F9-4D9C-8A68-8F8A4C8C130C}"/>
                </a:ext>
              </a:extLst>
            </p:cNvPr>
            <p:cNvSpPr/>
            <p:nvPr/>
          </p:nvSpPr>
          <p:spPr>
            <a:xfrm>
              <a:off x="2908279" y="4942683"/>
              <a:ext cx="300038" cy="300038"/>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34" name="文本框 33">
              <a:extLst>
                <a:ext uri="{FF2B5EF4-FFF2-40B4-BE49-F238E27FC236}">
                  <a16:creationId xmlns:a16="http://schemas.microsoft.com/office/drawing/2014/main" id="{51250C5F-B966-D2D7-A276-8603A0A79E31}"/>
                </a:ext>
              </a:extLst>
            </p:cNvPr>
            <p:cNvSpPr txBox="1"/>
            <p:nvPr/>
          </p:nvSpPr>
          <p:spPr>
            <a:xfrm>
              <a:off x="2989263" y="4911634"/>
              <a:ext cx="1819740" cy="369887"/>
            </a:xfrm>
            <a:prstGeom prst="rect">
              <a:avLst/>
            </a:prstGeom>
            <a:noFill/>
          </p:spPr>
          <p:txBody>
            <a:bodyPr wrap="square">
              <a:spAutoFit/>
            </a:bodyPr>
            <a:lstStyle/>
            <a:p>
              <a:pPr indent="287020" algn="just">
                <a:defRPr/>
              </a:pPr>
              <a:r>
                <a:rPr lang="zh-CN" altLang="en-US"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地方性法规</a:t>
              </a:r>
              <a:endParaRPr lang="en-US" altLang="zh-C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endParaRPr>
            </a:p>
          </p:txBody>
        </p:sp>
      </p:grpSp>
      <p:graphicFrame>
        <p:nvGraphicFramePr>
          <p:cNvPr id="6" name="表格 5">
            <a:extLst>
              <a:ext uri="{FF2B5EF4-FFF2-40B4-BE49-F238E27FC236}">
                <a16:creationId xmlns:a16="http://schemas.microsoft.com/office/drawing/2014/main" id="{0BA52E34-982A-C53E-BE6B-37795A09ED08}"/>
              </a:ext>
            </a:extLst>
          </p:cNvPr>
          <p:cNvGraphicFramePr>
            <a:graphicFrameLocks noGrp="1"/>
          </p:cNvGraphicFramePr>
          <p:nvPr>
            <p:extLst>
              <p:ext uri="{D42A27DB-BD31-4B8C-83A1-F6EECF244321}">
                <p14:modId xmlns:p14="http://schemas.microsoft.com/office/powerpoint/2010/main" val="1007842732"/>
              </p:ext>
            </p:extLst>
          </p:nvPr>
        </p:nvGraphicFramePr>
        <p:xfrm>
          <a:off x="3861436" y="1771650"/>
          <a:ext cx="8179434" cy="5014595"/>
        </p:xfrm>
        <a:graphic>
          <a:graphicData uri="http://schemas.openxmlformats.org/drawingml/2006/table">
            <a:tbl>
              <a:tblPr firstRow="1" firstCol="1" bandRow="1">
                <a:tableStyleId>{5C22544A-7EE6-4342-B048-85BDC9FD1C3A}</a:tableStyleId>
              </a:tblPr>
              <a:tblGrid>
                <a:gridCol w="1699899">
                  <a:extLst>
                    <a:ext uri="{9D8B030D-6E8A-4147-A177-3AD203B41FA5}">
                      <a16:colId xmlns:a16="http://schemas.microsoft.com/office/drawing/2014/main" val="794663295"/>
                    </a:ext>
                  </a:extLst>
                </a:gridCol>
                <a:gridCol w="6479535">
                  <a:extLst>
                    <a:ext uri="{9D8B030D-6E8A-4147-A177-3AD203B41FA5}">
                      <a16:colId xmlns:a16="http://schemas.microsoft.com/office/drawing/2014/main" val="3423324043"/>
                    </a:ext>
                  </a:extLst>
                </a:gridCol>
              </a:tblGrid>
              <a:tr h="537052">
                <a:tc>
                  <a:txBody>
                    <a:bodyPr/>
                    <a:lstStyle/>
                    <a:p>
                      <a:pPr indent="127000" algn="just">
                        <a:lnSpc>
                          <a:spcPts val="1200"/>
                        </a:lnSpc>
                        <a:spcBef>
                          <a:spcPts val="300"/>
                        </a:spcBef>
                      </a:pPr>
                      <a:r>
                        <a:rPr lang="zh-CN" sz="1000" kern="100" dirty="0">
                          <a:effectLst/>
                        </a:rPr>
                        <a:t>浙江省数字经济促进条例</a:t>
                      </a:r>
                      <a:endParaRPr lang="zh-CN" sz="100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indent="0" algn="just">
                        <a:lnSpc>
                          <a:spcPts val="1200"/>
                        </a:lnSpc>
                        <a:spcBef>
                          <a:spcPts val="300"/>
                        </a:spcBef>
                      </a:pPr>
                      <a:r>
                        <a:rPr lang="zh-CN" sz="1000" b="0" kern="100" dirty="0">
                          <a:solidFill>
                            <a:schemeClr val="tx1"/>
                          </a:solidFill>
                          <a:effectLst/>
                        </a:rPr>
                        <a:t>第</a:t>
                      </a:r>
                      <a:r>
                        <a:rPr lang="en-US" sz="1000" b="0" kern="100" dirty="0">
                          <a:solidFill>
                            <a:schemeClr val="tx1"/>
                          </a:solidFill>
                          <a:effectLst/>
                        </a:rPr>
                        <a:t>10</a:t>
                      </a:r>
                      <a:r>
                        <a:rPr lang="zh-CN" sz="1000" b="0" kern="100" dirty="0">
                          <a:solidFill>
                            <a:schemeClr val="tx1"/>
                          </a:solidFill>
                          <a:effectLst/>
                        </a:rPr>
                        <a:t>条</a:t>
                      </a:r>
                      <a:r>
                        <a:rPr lang="en-US" sz="1000" b="0" kern="100" dirty="0">
                          <a:solidFill>
                            <a:schemeClr val="tx1"/>
                          </a:solidFill>
                          <a:effectLst/>
                        </a:rPr>
                        <a:t>  </a:t>
                      </a:r>
                      <a:r>
                        <a:rPr lang="zh-CN" sz="1000" b="0" kern="100" dirty="0">
                          <a:solidFill>
                            <a:schemeClr val="tx1"/>
                          </a:solidFill>
                          <a:effectLst/>
                        </a:rPr>
                        <a:t>本条例所称数字基础设施，是指以信息技术为支撑、以信息网络为基础，为经济、社会发展及居民生活提供感知、传输、存储、计算及融合应用等基础性信息服务的公共设施体系，主要包括信息网络基础设施、</a:t>
                      </a:r>
                      <a:r>
                        <a:rPr lang="zh-CN" sz="1000" b="1" kern="100" dirty="0">
                          <a:solidFill>
                            <a:srgbClr val="061F3E"/>
                          </a:solidFill>
                          <a:effectLst/>
                        </a:rPr>
                        <a:t>算力基础设施</a:t>
                      </a:r>
                      <a:r>
                        <a:rPr lang="zh-CN" sz="1000" b="0" kern="100" dirty="0">
                          <a:solidFill>
                            <a:schemeClr val="tx1"/>
                          </a:solidFill>
                          <a:effectLst/>
                        </a:rPr>
                        <a:t>、新技术基础设施、融合基础设施、信息安全基础设施等。</a:t>
                      </a:r>
                      <a:endParaRPr lang="zh-CN" sz="1000" b="0" kern="100" dirty="0">
                        <a:solidFill>
                          <a:schemeClr val="tx1"/>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9EBF5"/>
                    </a:solidFill>
                  </a:tcPr>
                </a:tc>
                <a:extLst>
                  <a:ext uri="{0D108BD9-81ED-4DB2-BD59-A6C34878D82A}">
                    <a16:rowId xmlns:a16="http://schemas.microsoft.com/office/drawing/2014/main" val="2542723857"/>
                  </a:ext>
                </a:extLst>
              </a:tr>
              <a:tr h="716280">
                <a:tc>
                  <a:txBody>
                    <a:bodyPr/>
                    <a:lstStyle/>
                    <a:p>
                      <a:pPr indent="127000" algn="just">
                        <a:lnSpc>
                          <a:spcPts val="1200"/>
                        </a:lnSpc>
                        <a:spcBef>
                          <a:spcPts val="300"/>
                        </a:spcBef>
                      </a:pPr>
                      <a:r>
                        <a:rPr lang="zh-CN" sz="1000" kern="100" dirty="0">
                          <a:effectLst/>
                        </a:rPr>
                        <a:t>上海市数据条例</a:t>
                      </a:r>
                      <a:endParaRPr lang="zh-CN" sz="100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indent="0" algn="just">
                        <a:lnSpc>
                          <a:spcPts val="1200"/>
                        </a:lnSpc>
                        <a:spcBef>
                          <a:spcPts val="300"/>
                        </a:spcBef>
                      </a:pPr>
                      <a:r>
                        <a:rPr lang="zh-CN" sz="1000" b="0" kern="100" dirty="0">
                          <a:effectLst/>
                        </a:rPr>
                        <a:t>第</a:t>
                      </a:r>
                      <a:r>
                        <a:rPr lang="en-US" sz="1000" b="0" kern="100" dirty="0">
                          <a:effectLst/>
                        </a:rPr>
                        <a:t>63</a:t>
                      </a:r>
                      <a:r>
                        <a:rPr lang="zh-CN" sz="1000" b="0" kern="100" dirty="0">
                          <a:effectLst/>
                        </a:rPr>
                        <a:t>条</a:t>
                      </a:r>
                      <a:r>
                        <a:rPr lang="en-US" sz="1000" b="0" kern="100" dirty="0">
                          <a:effectLst/>
                        </a:rPr>
                        <a:t>  </a:t>
                      </a:r>
                      <a:r>
                        <a:rPr lang="zh-CN" sz="1000" b="0" kern="100" dirty="0">
                          <a:effectLst/>
                        </a:rPr>
                        <a:t>本市鼓励重点领域产业大数据枢纽建设，融合数据、算法、</a:t>
                      </a:r>
                      <a:r>
                        <a:rPr lang="zh-CN" sz="1000" b="1" kern="100" dirty="0">
                          <a:solidFill>
                            <a:srgbClr val="061F3E"/>
                          </a:solidFill>
                          <a:effectLst/>
                        </a:rPr>
                        <a:t>算力</a:t>
                      </a:r>
                      <a:r>
                        <a:rPr lang="zh-CN" sz="1000" b="0" kern="100" dirty="0">
                          <a:effectLst/>
                        </a:rPr>
                        <a:t>，建设综合性创新平台和行业数据中心。</a:t>
                      </a:r>
                    </a:p>
                    <a:p>
                      <a:pPr indent="0" algn="just">
                        <a:lnSpc>
                          <a:spcPts val="1200"/>
                        </a:lnSpc>
                        <a:spcBef>
                          <a:spcPts val="300"/>
                        </a:spcBef>
                      </a:pPr>
                      <a:r>
                        <a:rPr lang="zh-CN" sz="1000" b="0" kern="100" dirty="0">
                          <a:effectLst/>
                        </a:rPr>
                        <a:t>第</a:t>
                      </a:r>
                      <a:r>
                        <a:rPr lang="en-US" sz="1000" b="0" kern="100" dirty="0">
                          <a:effectLst/>
                        </a:rPr>
                        <a:t>72</a:t>
                      </a:r>
                      <a:r>
                        <a:rPr lang="zh-CN" sz="1000" b="0" kern="100" dirty="0">
                          <a:effectLst/>
                        </a:rPr>
                        <a:t>条</a:t>
                      </a:r>
                      <a:r>
                        <a:rPr lang="en-US" sz="1000" b="0" kern="100" dirty="0">
                          <a:effectLst/>
                        </a:rPr>
                        <a:t>  </a:t>
                      </a:r>
                      <a:r>
                        <a:rPr lang="zh-CN" sz="1000" b="0" kern="100" dirty="0">
                          <a:effectLst/>
                        </a:rPr>
                        <a:t>本市按照国家部署，协同长三角区域其他省建设全国一体化大数据中心体系长三角国家枢纽节点，优化数据中心和存算资源布局，引导数据中心集约化、规模化、绿色化发展，推动</a:t>
                      </a:r>
                      <a:r>
                        <a:rPr lang="zh-CN" sz="1000" b="0" kern="100" dirty="0">
                          <a:solidFill>
                            <a:srgbClr val="061F3E"/>
                          </a:solidFill>
                          <a:effectLst/>
                        </a:rPr>
                        <a:t>算力</a:t>
                      </a:r>
                      <a:r>
                        <a:rPr lang="zh-CN" sz="1000" b="0" kern="100" dirty="0">
                          <a:effectLst/>
                        </a:rPr>
                        <a:t>、数据、应用资源集约化和服务化创新，全面支撑长三角区域各行业数字化升级和产业数字化转型。</a:t>
                      </a:r>
                      <a:endParaRPr lang="zh-CN" sz="1000" b="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577322093"/>
                  </a:ext>
                </a:extLst>
              </a:tr>
              <a:tr h="1569720">
                <a:tc>
                  <a:txBody>
                    <a:bodyPr/>
                    <a:lstStyle/>
                    <a:p>
                      <a:pPr indent="127000" algn="just">
                        <a:lnSpc>
                          <a:spcPts val="1200"/>
                        </a:lnSpc>
                        <a:spcBef>
                          <a:spcPts val="300"/>
                        </a:spcBef>
                      </a:pPr>
                      <a:r>
                        <a:rPr lang="zh-CN" sz="1000" kern="100" dirty="0">
                          <a:effectLst/>
                        </a:rPr>
                        <a:t>北京市数字经济促进条例</a:t>
                      </a:r>
                      <a:endParaRPr lang="zh-CN" sz="100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indent="0" algn="just">
                        <a:lnSpc>
                          <a:spcPts val="1200"/>
                        </a:lnSpc>
                        <a:spcBef>
                          <a:spcPts val="300"/>
                        </a:spcBef>
                      </a:pPr>
                      <a:r>
                        <a:rPr lang="zh-CN" sz="1000" b="0" kern="100" dirty="0">
                          <a:effectLst/>
                        </a:rPr>
                        <a:t>第</a:t>
                      </a:r>
                      <a:r>
                        <a:rPr lang="en-US" sz="1000" b="0" kern="100" dirty="0">
                          <a:effectLst/>
                        </a:rPr>
                        <a:t>9</a:t>
                      </a:r>
                      <a:r>
                        <a:rPr lang="zh-CN" sz="1000" b="0" kern="100" dirty="0">
                          <a:effectLst/>
                        </a:rPr>
                        <a:t>条</a:t>
                      </a:r>
                      <a:r>
                        <a:rPr lang="en-US" sz="1000" b="0" kern="100" dirty="0">
                          <a:effectLst/>
                        </a:rPr>
                        <a:t>  </a:t>
                      </a:r>
                      <a:r>
                        <a:rPr lang="zh-CN" sz="1000" b="0" kern="100" dirty="0">
                          <a:effectLst/>
                        </a:rPr>
                        <a:t>市、区人民政府及其有关部门应当按照统筹规划、合理布局、集约高效、绿色低碳的原则，加快建设信息网络基础设施、</a:t>
                      </a:r>
                      <a:r>
                        <a:rPr lang="zh-CN" sz="1000" b="1" kern="100" dirty="0">
                          <a:solidFill>
                            <a:srgbClr val="061F3E"/>
                          </a:solidFill>
                          <a:effectLst/>
                        </a:rPr>
                        <a:t>算力基础设施</a:t>
                      </a:r>
                      <a:r>
                        <a:rPr lang="zh-CN" sz="1000" b="0" kern="100" dirty="0">
                          <a:effectLst/>
                        </a:rPr>
                        <a:t>、新技术基础设施等数字基础设施，推进传统基础设施的数字化改造，推动新型城市基础设施建设，并将数字基础设施建设纳入国民经济和社会发展规划和计划、国土空间规划。相关部门做好能源、土地、市政、交通等方面的保障工作。</a:t>
                      </a:r>
                    </a:p>
                    <a:p>
                      <a:pPr indent="0" algn="just">
                        <a:lnSpc>
                          <a:spcPts val="1200"/>
                        </a:lnSpc>
                        <a:spcBef>
                          <a:spcPts val="300"/>
                        </a:spcBef>
                      </a:pPr>
                      <a:r>
                        <a:rPr lang="zh-CN" sz="1000" b="0" kern="100" dirty="0">
                          <a:effectLst/>
                        </a:rPr>
                        <a:t>第</a:t>
                      </a:r>
                      <a:r>
                        <a:rPr lang="en-US" sz="1000" b="0" kern="100" dirty="0">
                          <a:effectLst/>
                        </a:rPr>
                        <a:t>12</a:t>
                      </a:r>
                      <a:r>
                        <a:rPr lang="zh-CN" sz="1000" b="0" kern="100" dirty="0">
                          <a:effectLst/>
                        </a:rPr>
                        <a:t>条</a:t>
                      </a:r>
                      <a:r>
                        <a:rPr lang="en-US" sz="1000" b="0" kern="100" dirty="0">
                          <a:effectLst/>
                        </a:rPr>
                        <a:t>  </a:t>
                      </a:r>
                      <a:r>
                        <a:rPr lang="zh-CN" sz="1000" b="1" kern="100" dirty="0">
                          <a:solidFill>
                            <a:srgbClr val="061F3E"/>
                          </a:solidFill>
                          <a:effectLst/>
                        </a:rPr>
                        <a:t>算力基础设</a:t>
                      </a:r>
                      <a:r>
                        <a:rPr lang="zh-CN" sz="1000" b="0" kern="100" dirty="0">
                          <a:effectLst/>
                        </a:rPr>
                        <a:t>施建设应当按照绿色低碳、集约高效的原则，建设城市智能计算集群，协同周边城市共同建设全国一体化算力网络京津冀国家枢纽节点，强化</a:t>
                      </a:r>
                      <a:r>
                        <a:rPr lang="zh-CN" sz="1000" b="1" kern="100" dirty="0">
                          <a:solidFill>
                            <a:srgbClr val="061F3E"/>
                          </a:solidFill>
                          <a:effectLst/>
                        </a:rPr>
                        <a:t>算力统筹</a:t>
                      </a:r>
                      <a:r>
                        <a:rPr lang="zh-CN" sz="1000" b="0" kern="100" dirty="0">
                          <a:effectLst/>
                        </a:rPr>
                        <a:t>、智能调度和多样化供给，提升面向特定场景的</a:t>
                      </a:r>
                      <a:r>
                        <a:rPr lang="zh-CN" sz="1000" b="1" kern="100" dirty="0">
                          <a:solidFill>
                            <a:srgbClr val="061F3E"/>
                          </a:solidFill>
                          <a:effectLst/>
                        </a:rPr>
                        <a:t>边缘计算能力</a:t>
                      </a:r>
                      <a:r>
                        <a:rPr lang="zh-CN" sz="1000" b="0" kern="100" dirty="0">
                          <a:effectLst/>
                        </a:rPr>
                        <a:t>，促进数据、</a:t>
                      </a:r>
                      <a:r>
                        <a:rPr lang="zh-CN" sz="1000" b="1" kern="100" dirty="0">
                          <a:solidFill>
                            <a:srgbClr val="061F3E"/>
                          </a:solidFill>
                          <a:effectLst/>
                        </a:rPr>
                        <a:t>算力</a:t>
                      </a:r>
                      <a:r>
                        <a:rPr lang="zh-CN" sz="1000" b="0" kern="100" dirty="0">
                          <a:effectLst/>
                        </a:rPr>
                        <a:t>、算法和开发平台一体化的生态融合发展。</a:t>
                      </a:r>
                    </a:p>
                    <a:p>
                      <a:pPr indent="0" algn="just">
                        <a:lnSpc>
                          <a:spcPts val="1200"/>
                        </a:lnSpc>
                        <a:spcBef>
                          <a:spcPts val="300"/>
                        </a:spcBef>
                      </a:pPr>
                      <a:r>
                        <a:rPr lang="zh-CN" sz="1000" b="0" kern="100" dirty="0">
                          <a:effectLst/>
                        </a:rPr>
                        <a:t>第</a:t>
                      </a:r>
                      <a:r>
                        <a:rPr lang="en-US" sz="1000" b="0" kern="100" dirty="0">
                          <a:effectLst/>
                        </a:rPr>
                        <a:t>37</a:t>
                      </a:r>
                      <a:r>
                        <a:rPr lang="zh-CN" sz="1000" b="0" kern="100" dirty="0">
                          <a:effectLst/>
                        </a:rPr>
                        <a:t>条</a:t>
                      </a:r>
                      <a:r>
                        <a:rPr lang="en-US" sz="1000" b="0" kern="100" dirty="0">
                          <a:effectLst/>
                        </a:rPr>
                        <a:t>  </a:t>
                      </a:r>
                      <a:r>
                        <a:rPr lang="zh-CN" sz="1000" b="0" kern="100" dirty="0">
                          <a:effectLst/>
                        </a:rPr>
                        <a:t>市、区人民政府及其有关部门围绕优政、惠民、兴业、安全的智慧城市目标，聚焦交通体系、生态环保、空间治理、执法司法、人文环境、商务服务、终身教育、医疗健康等智慧城市应用领域，推进城市码、空间图、基础工具库、</a:t>
                      </a:r>
                      <a:r>
                        <a:rPr lang="zh-CN" sz="1000" b="1" kern="100" dirty="0">
                          <a:solidFill>
                            <a:srgbClr val="061F3E"/>
                          </a:solidFill>
                          <a:effectLst/>
                        </a:rPr>
                        <a:t>算力设施</a:t>
                      </a:r>
                      <a:r>
                        <a:rPr lang="zh-CN" sz="1000" b="0" kern="100" dirty="0">
                          <a:effectLst/>
                        </a:rPr>
                        <a:t>、感知体系、通信网络、政务云、大数据平台以及智慧终端等智慧城市基础建设。</a:t>
                      </a:r>
                      <a:endParaRPr lang="zh-CN" sz="1000" b="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00853696"/>
                  </a:ext>
                </a:extLst>
              </a:tr>
              <a:tr h="1005840">
                <a:tc>
                  <a:txBody>
                    <a:bodyPr/>
                    <a:lstStyle/>
                    <a:p>
                      <a:pPr indent="127000" algn="just">
                        <a:lnSpc>
                          <a:spcPts val="1200"/>
                        </a:lnSpc>
                        <a:spcBef>
                          <a:spcPts val="300"/>
                        </a:spcBef>
                      </a:pPr>
                      <a:r>
                        <a:rPr lang="zh-CN" sz="1000" kern="100" dirty="0">
                          <a:effectLst/>
                        </a:rPr>
                        <a:t>重庆市数据条例</a:t>
                      </a:r>
                      <a:endParaRPr lang="zh-CN" sz="100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indent="0" algn="just">
                        <a:lnSpc>
                          <a:spcPts val="1200"/>
                        </a:lnSpc>
                        <a:spcBef>
                          <a:spcPts val="300"/>
                        </a:spcBef>
                      </a:pPr>
                      <a:r>
                        <a:rPr lang="zh-CN" sz="1000" b="0" kern="100" dirty="0">
                          <a:effectLst/>
                        </a:rPr>
                        <a:t>第</a:t>
                      </a:r>
                      <a:r>
                        <a:rPr lang="en-US" sz="1000" b="0" kern="100" dirty="0">
                          <a:effectLst/>
                        </a:rPr>
                        <a:t>40</a:t>
                      </a:r>
                      <a:r>
                        <a:rPr lang="zh-CN" sz="1000" b="0" kern="100" dirty="0">
                          <a:effectLst/>
                        </a:rPr>
                        <a:t>条第</a:t>
                      </a:r>
                      <a:r>
                        <a:rPr lang="en-US" sz="1000" b="0" kern="100" dirty="0">
                          <a:effectLst/>
                        </a:rPr>
                        <a:t>2</a:t>
                      </a:r>
                      <a:r>
                        <a:rPr lang="zh-CN" sz="1000" b="0" kern="100" dirty="0">
                          <a:effectLst/>
                        </a:rPr>
                        <a:t>款</a:t>
                      </a:r>
                      <a:r>
                        <a:rPr lang="en-US" sz="1000" b="0" kern="100" dirty="0">
                          <a:effectLst/>
                        </a:rPr>
                        <a:t>  </a:t>
                      </a:r>
                      <a:r>
                        <a:rPr lang="zh-CN" sz="1000" b="0" kern="100" dirty="0">
                          <a:effectLst/>
                        </a:rPr>
                        <a:t>市、区县（自治县）人民政府及其有关部门应当建立激励机制，支持互联网平台企业依法依规开放数据、算法、</a:t>
                      </a:r>
                      <a:r>
                        <a:rPr lang="zh-CN" sz="1000" b="1" kern="100" dirty="0">
                          <a:solidFill>
                            <a:srgbClr val="061F3E"/>
                          </a:solidFill>
                          <a:effectLst/>
                        </a:rPr>
                        <a:t>算力</a:t>
                      </a:r>
                      <a:r>
                        <a:rPr lang="zh-CN" sz="1000" b="0" kern="100" dirty="0">
                          <a:effectLst/>
                        </a:rPr>
                        <a:t>等资源，推动数据融合共享和资源配置优化，提高数据资源利用效率，培育协同共生的数字产业生态。</a:t>
                      </a:r>
                    </a:p>
                    <a:p>
                      <a:pPr indent="0" algn="just">
                        <a:lnSpc>
                          <a:spcPts val="1200"/>
                        </a:lnSpc>
                        <a:spcBef>
                          <a:spcPts val="300"/>
                        </a:spcBef>
                      </a:pPr>
                      <a:r>
                        <a:rPr lang="zh-CN" sz="1000" b="0" kern="100" dirty="0">
                          <a:effectLst/>
                        </a:rPr>
                        <a:t>第</a:t>
                      </a:r>
                      <a:r>
                        <a:rPr lang="en-US" sz="1000" b="0" kern="100" dirty="0">
                          <a:effectLst/>
                        </a:rPr>
                        <a:t>53</a:t>
                      </a:r>
                      <a:r>
                        <a:rPr lang="zh-CN" sz="1000" b="0" kern="100" dirty="0">
                          <a:effectLst/>
                        </a:rPr>
                        <a:t>条第</a:t>
                      </a:r>
                      <a:r>
                        <a:rPr lang="en-US" sz="1000" b="0" kern="100" dirty="0">
                          <a:effectLst/>
                        </a:rPr>
                        <a:t>2</a:t>
                      </a:r>
                      <a:r>
                        <a:rPr lang="zh-CN" sz="1000" b="0" kern="100" dirty="0">
                          <a:effectLst/>
                        </a:rPr>
                        <a:t>款</a:t>
                      </a:r>
                      <a:r>
                        <a:rPr lang="en-US" sz="1000" b="0" kern="100" dirty="0">
                          <a:effectLst/>
                        </a:rPr>
                        <a:t>  </a:t>
                      </a:r>
                      <a:r>
                        <a:rPr lang="zh-CN" sz="1000" b="0" kern="100" dirty="0">
                          <a:effectLst/>
                        </a:rPr>
                        <a:t>本市与四川省协同建设</a:t>
                      </a:r>
                      <a:r>
                        <a:rPr lang="zh-CN" sz="1000" b="1" kern="100" dirty="0">
                          <a:solidFill>
                            <a:srgbClr val="061F3E"/>
                          </a:solidFill>
                          <a:effectLst/>
                        </a:rPr>
                        <a:t>全国一体化算力网络国家枢纽节点</a:t>
                      </a:r>
                      <a:r>
                        <a:rPr lang="zh-CN" sz="1000" b="0" kern="100" dirty="0">
                          <a:effectLst/>
                        </a:rPr>
                        <a:t>，优化数据中心和存算资源布局，引导数据中心集约化、规模化、绿色化发展，推动</a:t>
                      </a:r>
                      <a:r>
                        <a:rPr lang="zh-CN" sz="1000" b="1" kern="100" dirty="0">
                          <a:solidFill>
                            <a:srgbClr val="061F3E"/>
                          </a:solidFill>
                          <a:effectLst/>
                        </a:rPr>
                        <a:t>算力</a:t>
                      </a:r>
                      <a:r>
                        <a:rPr lang="zh-CN" sz="1000" b="0" kern="100" dirty="0">
                          <a:effectLst/>
                        </a:rPr>
                        <a:t>、算法、数据集约化和服务创新，加快融入全国一体化大数据中心协同创新体系。</a:t>
                      </a:r>
                      <a:endParaRPr lang="zh-CN" sz="1000" b="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160925121"/>
                  </a:ext>
                </a:extLst>
              </a:tr>
              <a:tr h="472440">
                <a:tc>
                  <a:txBody>
                    <a:bodyPr/>
                    <a:lstStyle/>
                    <a:p>
                      <a:pPr indent="127000" algn="just">
                        <a:lnSpc>
                          <a:spcPts val="1200"/>
                        </a:lnSpc>
                        <a:spcBef>
                          <a:spcPts val="300"/>
                        </a:spcBef>
                      </a:pPr>
                      <a:r>
                        <a:rPr lang="zh-CN" sz="1000" kern="100" dirty="0">
                          <a:effectLst/>
                        </a:rPr>
                        <a:t>福建省大数据发展条例</a:t>
                      </a:r>
                      <a:endParaRPr lang="zh-CN" sz="100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indent="0" algn="just">
                        <a:lnSpc>
                          <a:spcPts val="1200"/>
                        </a:lnSpc>
                        <a:spcBef>
                          <a:spcPts val="300"/>
                        </a:spcBef>
                      </a:pPr>
                      <a:r>
                        <a:rPr lang="zh-CN" sz="1000" b="0" kern="100" dirty="0">
                          <a:effectLst/>
                        </a:rPr>
                        <a:t>第</a:t>
                      </a:r>
                      <a:r>
                        <a:rPr lang="en-US" sz="1000" b="0" kern="100" dirty="0">
                          <a:effectLst/>
                        </a:rPr>
                        <a:t>22</a:t>
                      </a:r>
                      <a:r>
                        <a:rPr lang="zh-CN" sz="1000" b="0" kern="100" dirty="0">
                          <a:effectLst/>
                        </a:rPr>
                        <a:t>条</a:t>
                      </a:r>
                      <a:r>
                        <a:rPr lang="en-US" sz="1000" b="0" kern="100" dirty="0">
                          <a:effectLst/>
                        </a:rPr>
                        <a:t>  </a:t>
                      </a:r>
                      <a:r>
                        <a:rPr lang="zh-CN" sz="1000" b="0" kern="100" dirty="0">
                          <a:effectLst/>
                        </a:rPr>
                        <a:t>省、设区的市人民政府大数据主管部门以及其他有关部门应当构建全省一体化大数据中心体系，统筹推进数据中心、超算中心和边缘计算节点等</a:t>
                      </a:r>
                      <a:r>
                        <a:rPr lang="zh-CN" sz="1000" b="1" kern="100" dirty="0">
                          <a:solidFill>
                            <a:srgbClr val="061F3E"/>
                          </a:solidFill>
                          <a:effectLst/>
                        </a:rPr>
                        <a:t>算力基础设施</a:t>
                      </a:r>
                      <a:r>
                        <a:rPr lang="zh-CN" sz="1000" b="0" kern="100" dirty="0">
                          <a:effectLst/>
                        </a:rPr>
                        <a:t>建设，发展云计算等大数据计算能力工程，构建高效协同的智能算力生态体系。</a:t>
                      </a:r>
                      <a:endParaRPr lang="zh-CN" sz="1000" b="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79658248"/>
                  </a:ext>
                </a:extLst>
              </a:tr>
              <a:tr h="320040">
                <a:tc>
                  <a:txBody>
                    <a:bodyPr/>
                    <a:lstStyle/>
                    <a:p>
                      <a:pPr indent="127000" algn="just">
                        <a:lnSpc>
                          <a:spcPts val="1200"/>
                        </a:lnSpc>
                        <a:spcBef>
                          <a:spcPts val="300"/>
                        </a:spcBef>
                      </a:pPr>
                      <a:r>
                        <a:rPr lang="zh-CN" sz="1000" kern="100">
                          <a:effectLst/>
                        </a:rPr>
                        <a:t>辽宁大数据发展条例</a:t>
                      </a:r>
                      <a:endParaRPr lang="zh-CN" sz="1000" kern="10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indent="0" algn="just">
                        <a:lnSpc>
                          <a:spcPts val="1200"/>
                        </a:lnSpc>
                        <a:spcBef>
                          <a:spcPts val="300"/>
                        </a:spcBef>
                      </a:pPr>
                      <a:r>
                        <a:rPr lang="zh-CN" sz="1000" b="0" kern="100" dirty="0">
                          <a:effectLst/>
                        </a:rPr>
                        <a:t>第</a:t>
                      </a:r>
                      <a:r>
                        <a:rPr lang="en-US" sz="1000" b="0" kern="100" dirty="0">
                          <a:effectLst/>
                        </a:rPr>
                        <a:t>7</a:t>
                      </a:r>
                      <a:r>
                        <a:rPr lang="zh-CN" sz="1000" b="0" kern="100" dirty="0">
                          <a:effectLst/>
                        </a:rPr>
                        <a:t>条第</a:t>
                      </a:r>
                      <a:r>
                        <a:rPr lang="en-US" sz="1000" b="0" kern="100" dirty="0">
                          <a:effectLst/>
                        </a:rPr>
                        <a:t>3</a:t>
                      </a:r>
                      <a:r>
                        <a:rPr lang="zh-CN" sz="1000" b="0" kern="100" dirty="0">
                          <a:effectLst/>
                        </a:rPr>
                        <a:t>项</a:t>
                      </a:r>
                      <a:r>
                        <a:rPr lang="en-US" sz="1000" b="0" kern="100" dirty="0">
                          <a:effectLst/>
                        </a:rPr>
                        <a:t>  </a:t>
                      </a:r>
                      <a:r>
                        <a:rPr lang="zh-CN" sz="1000" b="0" kern="100" dirty="0">
                          <a:effectLst/>
                        </a:rPr>
                        <a:t>全省大数据中心建设应当根据全国一体化大数据中心建设总体布局，充分利用国家</a:t>
                      </a:r>
                      <a:r>
                        <a:rPr lang="zh-CN" sz="1000" b="1" kern="100" dirty="0">
                          <a:solidFill>
                            <a:srgbClr val="061F3E"/>
                          </a:solidFill>
                          <a:effectLst/>
                        </a:rPr>
                        <a:t>算力资源</a:t>
                      </a:r>
                      <a:r>
                        <a:rPr lang="zh-CN" sz="1000" b="0" kern="100" dirty="0">
                          <a:effectLst/>
                        </a:rPr>
                        <a:t>，因需适度建设，实现全省</a:t>
                      </a:r>
                      <a:r>
                        <a:rPr lang="zh-CN" sz="1000" b="1" kern="100" dirty="0">
                          <a:solidFill>
                            <a:srgbClr val="061F3E"/>
                          </a:solidFill>
                          <a:effectLst/>
                        </a:rPr>
                        <a:t>算力</a:t>
                      </a:r>
                      <a:r>
                        <a:rPr lang="zh-CN" sz="1000" b="0" kern="100" dirty="0">
                          <a:effectLst/>
                        </a:rPr>
                        <a:t>资源高效建设利用与汇聚联通</a:t>
                      </a:r>
                      <a:endParaRPr lang="zh-CN" sz="1000" b="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963226348"/>
                  </a:ext>
                </a:extLst>
              </a:tr>
              <a:tr h="362743">
                <a:tc>
                  <a:txBody>
                    <a:bodyPr/>
                    <a:lstStyle/>
                    <a:p>
                      <a:pPr indent="127000" algn="just">
                        <a:lnSpc>
                          <a:spcPts val="1200"/>
                        </a:lnSpc>
                        <a:spcBef>
                          <a:spcPts val="300"/>
                        </a:spcBef>
                      </a:pPr>
                      <a:r>
                        <a:rPr lang="zh-CN" sz="1000" kern="100">
                          <a:effectLst/>
                        </a:rPr>
                        <a:t>山东大数据发展促进条例</a:t>
                      </a:r>
                      <a:endParaRPr lang="zh-CN" sz="1000" kern="10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indent="0" algn="just">
                        <a:lnSpc>
                          <a:spcPts val="1200"/>
                        </a:lnSpc>
                        <a:spcBef>
                          <a:spcPts val="300"/>
                        </a:spcBef>
                      </a:pPr>
                      <a:r>
                        <a:rPr lang="zh-CN" sz="1000" b="0" kern="100" dirty="0">
                          <a:effectLst/>
                        </a:rPr>
                        <a:t>第</a:t>
                      </a:r>
                      <a:r>
                        <a:rPr lang="en-US" sz="1000" b="0" kern="100" dirty="0">
                          <a:effectLst/>
                        </a:rPr>
                        <a:t>8</a:t>
                      </a:r>
                      <a:r>
                        <a:rPr lang="zh-CN" sz="1000" b="0" kern="100" dirty="0">
                          <a:effectLst/>
                        </a:rPr>
                        <a:t>条</a:t>
                      </a:r>
                      <a:r>
                        <a:rPr lang="en-US" sz="1000" b="0" kern="100" dirty="0">
                          <a:effectLst/>
                        </a:rPr>
                        <a:t>  </a:t>
                      </a:r>
                      <a:r>
                        <a:rPr lang="zh-CN" sz="1000" b="0" kern="100" dirty="0">
                          <a:effectLst/>
                        </a:rPr>
                        <a:t>省、设区的市人民政府应当组织有关部门推进新型数据中心、智能计算中心、边缘数据中心等</a:t>
                      </a:r>
                      <a:r>
                        <a:rPr lang="zh-CN" sz="1000" b="1" kern="100" dirty="0">
                          <a:solidFill>
                            <a:srgbClr val="061F3E"/>
                          </a:solidFill>
                          <a:effectLst/>
                        </a:rPr>
                        <a:t>算力基础设施建设</a:t>
                      </a:r>
                      <a:r>
                        <a:rPr lang="zh-CN" sz="1000" b="0" kern="100" dirty="0">
                          <a:effectLst/>
                        </a:rPr>
                        <a:t>，提高</a:t>
                      </a:r>
                      <a:r>
                        <a:rPr lang="zh-CN" sz="1000" b="1" kern="100" dirty="0">
                          <a:solidFill>
                            <a:srgbClr val="061F3E"/>
                          </a:solidFill>
                          <a:effectLst/>
                        </a:rPr>
                        <a:t>算力供应</a:t>
                      </a:r>
                      <a:r>
                        <a:rPr lang="zh-CN" sz="1000" b="0" kern="100" dirty="0">
                          <a:effectLst/>
                        </a:rPr>
                        <a:t>多元化水平，提升智能应用支撑能力。</a:t>
                      </a:r>
                      <a:endParaRPr lang="zh-CN" sz="1000" b="0" kern="100" dirty="0">
                        <a:solidFill>
                          <a:srgbClr val="000000"/>
                        </a:solidFill>
                        <a:effectLst/>
                        <a:latin typeface="Cambria" panose="02040503050406030204" pitchFamily="18" charset="0"/>
                        <a:ea typeface="宋体" panose="02010600030101010101" pitchFamily="2" charset="-122"/>
                        <a:cs typeface="Times New Roman" panose="02020603050405020304" pitchFamily="18" charset="0"/>
                      </a:endParaRPr>
                    </a:p>
                  </a:txBody>
                  <a:tcPr marL="38394" marR="38394"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239993496"/>
                  </a:ext>
                </a:extLst>
              </a:tr>
            </a:tbl>
          </a:graphicData>
        </a:graphic>
      </p:graphicFrame>
    </p:spTree>
    <p:extLst>
      <p:ext uri="{BB962C8B-B14F-4D97-AF65-F5344CB8AC3E}">
        <p14:creationId xmlns:p14="http://schemas.microsoft.com/office/powerpoint/2010/main" val="2079665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图片 3">
            <a:extLst>
              <a:ext uri="{FF2B5EF4-FFF2-40B4-BE49-F238E27FC236}">
                <a16:creationId xmlns:a16="http://schemas.microsoft.com/office/drawing/2014/main" id="{79131D2B-FF1B-5CC8-C9EF-EC29E53BBD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二</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与算力有关的政策</a:t>
            </a:r>
          </a:p>
        </p:txBody>
      </p:sp>
      <p:grpSp>
        <p:nvGrpSpPr>
          <p:cNvPr id="39" name="组合 38">
            <a:extLst>
              <a:ext uri="{FF2B5EF4-FFF2-40B4-BE49-F238E27FC236}">
                <a16:creationId xmlns:a16="http://schemas.microsoft.com/office/drawing/2014/main" id="{13D3511D-770C-D792-D3BC-0B3C298008C7}"/>
              </a:ext>
            </a:extLst>
          </p:cNvPr>
          <p:cNvGrpSpPr/>
          <p:nvPr/>
        </p:nvGrpSpPr>
        <p:grpSpPr>
          <a:xfrm>
            <a:off x="106363" y="3986418"/>
            <a:ext cx="8528050" cy="477270"/>
            <a:chOff x="202668" y="2445347"/>
            <a:chExt cx="8528050" cy="477270"/>
          </a:xfrm>
        </p:grpSpPr>
        <p:sp>
          <p:nvSpPr>
            <p:cNvPr id="11" name="文本框 10">
              <a:extLst>
                <a:ext uri="{FF2B5EF4-FFF2-40B4-BE49-F238E27FC236}">
                  <a16:creationId xmlns:a16="http://schemas.microsoft.com/office/drawing/2014/main" id="{973DDDFC-7C2F-7420-A6DE-D3C6942A9FFE}"/>
                </a:ext>
              </a:extLst>
            </p:cNvPr>
            <p:cNvSpPr txBox="1"/>
            <p:nvPr/>
          </p:nvSpPr>
          <p:spPr>
            <a:xfrm>
              <a:off x="202668" y="2445347"/>
              <a:ext cx="8528050" cy="400050"/>
            </a:xfrm>
            <a:prstGeom prst="rect">
              <a:avLst/>
            </a:prstGeom>
            <a:noFill/>
          </p:spPr>
          <p:txBody>
            <a:bodyPr>
              <a:spAutoFit/>
            </a:bodyPr>
            <a:lstStyle/>
            <a:p>
              <a:pPr>
                <a:defRPr/>
              </a:pPr>
              <a:r>
                <a:rPr lang="en-US" altLang="zh-CN" sz="2000" b="1" dirty="0">
                  <a:solidFill>
                    <a:srgbClr val="940000"/>
                  </a:solidFill>
                  <a:latin typeface="SourceHanSansSC-Regular"/>
                  <a:ea typeface="SourceHanSansSC-Regular"/>
                  <a:cs typeface="+mn-cs"/>
                </a:rPr>
                <a:t>1.</a:t>
              </a:r>
              <a:r>
                <a:rPr lang="zh-CN" altLang="en-US" sz="2000" b="1" dirty="0">
                  <a:solidFill>
                    <a:srgbClr val="940000"/>
                  </a:solidFill>
                  <a:latin typeface="SourceHanSansSC-Regular"/>
                  <a:ea typeface="SourceHanSansSC-Regular"/>
                  <a:cs typeface="+mn-cs"/>
                </a:rPr>
                <a:t>中央及其所属部门</a:t>
              </a:r>
            </a:p>
          </p:txBody>
        </p:sp>
        <p:sp>
          <p:nvSpPr>
            <p:cNvPr id="5" name="矩形 4">
              <a:extLst>
                <a:ext uri="{FF2B5EF4-FFF2-40B4-BE49-F238E27FC236}">
                  <a16:creationId xmlns:a16="http://schemas.microsoft.com/office/drawing/2014/main" id="{5BCAFB8E-94FB-F7F4-5332-58EA90E8B8C9}"/>
                </a:ext>
              </a:extLst>
            </p:cNvPr>
            <p:cNvSpPr/>
            <p:nvPr/>
          </p:nvSpPr>
          <p:spPr>
            <a:xfrm>
              <a:off x="269344" y="2845397"/>
              <a:ext cx="2286058" cy="77220"/>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13" name="文本框 12">
            <a:extLst>
              <a:ext uri="{FF2B5EF4-FFF2-40B4-BE49-F238E27FC236}">
                <a16:creationId xmlns:a16="http://schemas.microsoft.com/office/drawing/2014/main" id="{0759975E-78AA-75D1-FEA3-1E48CA267E01}"/>
              </a:ext>
            </a:extLst>
          </p:cNvPr>
          <p:cNvSpPr txBox="1"/>
          <p:nvPr/>
        </p:nvSpPr>
        <p:spPr>
          <a:xfrm>
            <a:off x="2916297" y="1670914"/>
            <a:ext cx="9238769" cy="5524589"/>
          </a:xfrm>
          <a:prstGeom prst="rect">
            <a:avLst/>
          </a:prstGeom>
          <a:noFill/>
        </p:spPr>
        <p:txBody>
          <a:bodyPr wrap="square">
            <a:spAutoFit/>
          </a:bodyPr>
          <a:lstStyle/>
          <a:p>
            <a:pPr marL="285750" indent="-285750" algn="just">
              <a:spcAft>
                <a:spcPts val="600"/>
              </a:spcAft>
              <a:buFont typeface="Arial" panose="020B0604020202020204" pitchFamily="34" charset="0"/>
              <a:buChar char="•"/>
            </a:pPr>
            <a:r>
              <a:rPr lang="en-US" altLang="zh-CN" sz="1700" dirty="0">
                <a:latin typeface="KaiTi" panose="02010609060101010101" pitchFamily="49" charset="-122"/>
                <a:ea typeface="KaiTi" panose="02010609060101010101" pitchFamily="49" charset="-122"/>
              </a:rPr>
              <a:t>2021</a:t>
            </a:r>
            <a:r>
              <a:rPr lang="zh-CN" altLang="en-US" sz="1700" dirty="0">
                <a:latin typeface="KaiTi" panose="02010609060101010101" pitchFamily="49" charset="-122"/>
                <a:ea typeface="KaiTi" panose="02010609060101010101" pitchFamily="49" charset="-122"/>
              </a:rPr>
              <a:t>年，中央网络安全和信息化委员会在</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十四五”国家信息化规划</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a:t>
            </a:r>
            <a:r>
              <a:rPr lang="en-US" altLang="zh-CN" sz="1700" dirty="0">
                <a:latin typeface="KaiTi" panose="02010609060101010101" pitchFamily="49" charset="-122"/>
                <a:ea typeface="KaiTi" panose="02010609060101010101" pitchFamily="49" charset="-122"/>
              </a:rPr>
              <a:t>2021</a:t>
            </a:r>
            <a:r>
              <a:rPr lang="zh-CN" altLang="en-US" sz="1700" dirty="0">
                <a:latin typeface="KaiTi" panose="02010609060101010101" pitchFamily="49" charset="-122"/>
                <a:ea typeface="KaiTi" panose="02010609060101010101" pitchFamily="49" charset="-122"/>
              </a:rPr>
              <a:t>年</a:t>
            </a:r>
            <a:r>
              <a:rPr lang="en-US" altLang="zh-CN" sz="1700" dirty="0">
                <a:latin typeface="KaiTi" panose="02010609060101010101" pitchFamily="49" charset="-122"/>
                <a:ea typeface="KaiTi" panose="02010609060101010101" pitchFamily="49" charset="-122"/>
              </a:rPr>
              <a:t>12</a:t>
            </a:r>
            <a:r>
              <a:rPr lang="zh-CN" altLang="en-US" sz="1700" dirty="0">
                <a:latin typeface="KaiTi" panose="02010609060101010101" pitchFamily="49" charset="-122"/>
                <a:ea typeface="KaiTi" panose="02010609060101010101" pitchFamily="49" charset="-122"/>
              </a:rPr>
              <a:t>月</a:t>
            </a:r>
            <a:r>
              <a:rPr lang="en-US" altLang="zh-CN" sz="1700" dirty="0">
                <a:latin typeface="KaiTi" panose="02010609060101010101" pitchFamily="49" charset="-122"/>
                <a:ea typeface="KaiTi" panose="02010609060101010101" pitchFamily="49" charset="-122"/>
              </a:rPr>
              <a:t>27</a:t>
            </a:r>
            <a:r>
              <a:rPr lang="zh-CN" altLang="en-US" sz="1700" dirty="0">
                <a:latin typeface="KaiTi" panose="02010609060101010101" pitchFamily="49" charset="-122"/>
                <a:ea typeface="KaiTi" panose="02010609060101010101" pitchFamily="49" charset="-122"/>
              </a:rPr>
              <a:t>日印发）中指出，要构建云网融合的新型算力设施，建设数个全国一体化算力网络国家枢纽节点，构建低成本、广覆盖、可靠安全的公共算力服务，促进算力的普及应用。</a:t>
            </a:r>
          </a:p>
          <a:p>
            <a:pPr marL="285750" indent="-285750" algn="just">
              <a:spcAft>
                <a:spcPts val="600"/>
              </a:spcAft>
              <a:buFont typeface="Arial" panose="020B0604020202020204" pitchFamily="34" charset="0"/>
              <a:buChar char="•"/>
            </a:pPr>
            <a:r>
              <a:rPr lang="zh-CN" altLang="en-US" sz="1700" dirty="0">
                <a:latin typeface="KaiTi" panose="02010609060101010101" pitchFamily="49" charset="-122"/>
                <a:ea typeface="KaiTi" panose="02010609060101010101" pitchFamily="49" charset="-122"/>
              </a:rPr>
              <a:t>国家发改委在</a:t>
            </a:r>
            <a:r>
              <a:rPr lang="en-US" altLang="zh-CN" sz="1700" dirty="0">
                <a:latin typeface="KaiTi" panose="02010609060101010101" pitchFamily="49" charset="-122"/>
                <a:ea typeface="KaiTi" panose="02010609060101010101" pitchFamily="49" charset="-122"/>
              </a:rPr>
              <a:t>2021</a:t>
            </a:r>
            <a:r>
              <a:rPr lang="zh-CN" altLang="en-US" sz="1700" dirty="0">
                <a:latin typeface="KaiTi" panose="02010609060101010101" pitchFamily="49" charset="-122"/>
                <a:ea typeface="KaiTi" panose="02010609060101010101" pitchFamily="49" charset="-122"/>
              </a:rPr>
              <a:t>年印发的</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全国一体化大数据中心协同创新体系算力枢纽实施方案</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（发改高技</a:t>
            </a:r>
            <a:r>
              <a:rPr lang="en-US" altLang="zh-CN" sz="1700" dirty="0">
                <a:latin typeface="KaiTi" panose="02010609060101010101" pitchFamily="49" charset="-122"/>
                <a:ea typeface="KaiTi" panose="02010609060101010101" pitchFamily="49" charset="-122"/>
              </a:rPr>
              <a:t>〔2021〕709</a:t>
            </a:r>
            <a:r>
              <a:rPr lang="zh-CN" altLang="en-US" sz="1700" dirty="0">
                <a:latin typeface="KaiTi" panose="02010609060101010101" pitchFamily="49" charset="-122"/>
                <a:ea typeface="KaiTi" panose="02010609060101010101" pitchFamily="49" charset="-122"/>
              </a:rPr>
              <a:t>号）中，就算力枢纽设施建设的总体要求、节点定位、数据中心布局、重点任务、保障措施等多个方面进行了规划。</a:t>
            </a:r>
          </a:p>
          <a:p>
            <a:pPr marL="285750" indent="-285750" algn="just">
              <a:spcAft>
                <a:spcPts val="600"/>
              </a:spcAft>
              <a:buFont typeface="Arial" panose="020B0604020202020204" pitchFamily="34" charset="0"/>
              <a:buChar char="•"/>
            </a:pPr>
            <a:r>
              <a:rPr lang="zh-CN" altLang="en-US" sz="1700" dirty="0">
                <a:latin typeface="KaiTi" panose="02010609060101010101" pitchFamily="49" charset="-122"/>
                <a:ea typeface="KaiTi" panose="02010609060101010101" pitchFamily="49" charset="-122"/>
              </a:rPr>
              <a:t>工业与信息化部</a:t>
            </a:r>
            <a:r>
              <a:rPr lang="en-US" altLang="zh-CN" sz="1700" dirty="0">
                <a:latin typeface="KaiTi" panose="02010609060101010101" pitchFamily="49" charset="-122"/>
                <a:ea typeface="KaiTi" panose="02010609060101010101" pitchFamily="49" charset="-122"/>
              </a:rPr>
              <a:t>2021</a:t>
            </a:r>
            <a:r>
              <a:rPr lang="zh-CN" altLang="en-US" sz="1700" dirty="0">
                <a:latin typeface="KaiTi" panose="02010609060101010101" pitchFamily="49" charset="-122"/>
                <a:ea typeface="KaiTi" panose="02010609060101010101" pitchFamily="49" charset="-122"/>
              </a:rPr>
              <a:t>年印发</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新型数据中心三年发展行动计划（</a:t>
            </a:r>
            <a:r>
              <a:rPr lang="en-US" altLang="zh-CN" sz="1700" dirty="0">
                <a:latin typeface="KaiTi" panose="02010609060101010101" pitchFamily="49" charset="-122"/>
                <a:ea typeface="KaiTi" panose="02010609060101010101" pitchFamily="49" charset="-122"/>
              </a:rPr>
              <a:t>2021-2023</a:t>
            </a:r>
            <a:r>
              <a:rPr lang="zh-CN" altLang="en-US" sz="1700" dirty="0">
                <a:latin typeface="KaiTi" panose="02010609060101010101" pitchFamily="49" charset="-122"/>
                <a:ea typeface="KaiTi" panose="02010609060101010101" pitchFamily="49" charset="-122"/>
              </a:rPr>
              <a:t>）</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（工信部通信</a:t>
            </a:r>
            <a:r>
              <a:rPr lang="en-US" altLang="zh-CN" sz="1700" dirty="0">
                <a:latin typeface="KaiTi" panose="02010609060101010101" pitchFamily="49" charset="-122"/>
                <a:ea typeface="KaiTi" panose="02010609060101010101" pitchFamily="49" charset="-122"/>
              </a:rPr>
              <a:t>〔2021〕76</a:t>
            </a:r>
            <a:r>
              <a:rPr lang="zh-CN" altLang="en-US" sz="1700" dirty="0">
                <a:latin typeface="KaiTi" panose="02010609060101010101" pitchFamily="49" charset="-122"/>
                <a:ea typeface="KaiTi" panose="02010609060101010101" pitchFamily="49" charset="-122"/>
              </a:rPr>
              <a:t>号），指出将用</a:t>
            </a:r>
            <a:r>
              <a:rPr lang="en-US" altLang="zh-CN" sz="1700" dirty="0">
                <a:latin typeface="KaiTi" panose="02010609060101010101" pitchFamily="49" charset="-122"/>
                <a:ea typeface="KaiTi" panose="02010609060101010101" pitchFamily="49" charset="-122"/>
              </a:rPr>
              <a:t>3</a:t>
            </a:r>
            <a:r>
              <a:rPr lang="zh-CN" altLang="en-US" sz="1700" dirty="0">
                <a:latin typeface="KaiTi" panose="02010609060101010101" pitchFamily="49" charset="-122"/>
                <a:ea typeface="KaiTi" panose="02010609060101010101" pitchFamily="49" charset="-122"/>
              </a:rPr>
              <a:t>年时间基本形成布局合理、技术先进、绿色低碳、算力规模和数字经济增长相适应的新型数据中心发展格局。</a:t>
            </a:r>
            <a:endParaRPr lang="en-US" altLang="zh-CN" sz="1700" dirty="0">
              <a:latin typeface="KaiTi" panose="02010609060101010101" pitchFamily="49" charset="-122"/>
              <a:ea typeface="KaiTi" panose="02010609060101010101" pitchFamily="49" charset="-122"/>
            </a:endParaRPr>
          </a:p>
          <a:p>
            <a:pPr marL="285750" indent="-285750" algn="just">
              <a:spcAft>
                <a:spcPts val="600"/>
              </a:spcAft>
              <a:buFont typeface="Arial" panose="020B0604020202020204" pitchFamily="34" charset="0"/>
              <a:buChar char="•"/>
            </a:pPr>
            <a:r>
              <a:rPr lang="en-US" altLang="zh-CN" sz="1700" dirty="0">
                <a:latin typeface="KaiTi" panose="02010609060101010101" pitchFamily="49" charset="-122"/>
                <a:ea typeface="KaiTi" panose="02010609060101010101" pitchFamily="49" charset="-122"/>
              </a:rPr>
              <a:t>2023</a:t>
            </a:r>
            <a:r>
              <a:rPr lang="zh-CN" altLang="en-US" sz="1700" dirty="0">
                <a:latin typeface="KaiTi" panose="02010609060101010101" pitchFamily="49" charset="-122"/>
                <a:ea typeface="KaiTi" panose="02010609060101010101" pitchFamily="49" charset="-122"/>
              </a:rPr>
              <a:t>年</a:t>
            </a:r>
            <a:r>
              <a:rPr lang="en-US" altLang="zh-CN" sz="1700" dirty="0">
                <a:latin typeface="KaiTi" panose="02010609060101010101" pitchFamily="49" charset="-122"/>
                <a:ea typeface="KaiTi" panose="02010609060101010101" pitchFamily="49" charset="-122"/>
              </a:rPr>
              <a:t>2</a:t>
            </a:r>
            <a:r>
              <a:rPr lang="zh-CN" altLang="en-US" sz="1700" dirty="0">
                <a:latin typeface="KaiTi" panose="02010609060101010101" pitchFamily="49" charset="-122"/>
                <a:ea typeface="KaiTi" panose="02010609060101010101" pitchFamily="49" charset="-122"/>
              </a:rPr>
              <a:t>月，中共中央、国务院印发</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数字中国建设整体布局规划</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（以下简称</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规划</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规划</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强调了在数字中国建设过程中算力的基础性作用，并指出需要系统优化算力基础设施布局，促进东西部算力高效互补和协同联动。</a:t>
            </a:r>
          </a:p>
          <a:p>
            <a:pPr marL="285750" indent="-285750" algn="just">
              <a:spcAft>
                <a:spcPts val="600"/>
              </a:spcAft>
              <a:buFont typeface="Arial" panose="020B0604020202020204" pitchFamily="34" charset="0"/>
              <a:buChar char="•"/>
            </a:pPr>
            <a:r>
              <a:rPr lang="en-US" altLang="zh-CN" sz="1700" dirty="0">
                <a:latin typeface="KaiTi" panose="02010609060101010101" pitchFamily="49" charset="-122"/>
                <a:ea typeface="KaiTi" panose="02010609060101010101" pitchFamily="49" charset="-122"/>
              </a:rPr>
              <a:t>2023</a:t>
            </a:r>
            <a:r>
              <a:rPr lang="zh-CN" altLang="en-US" sz="1700" dirty="0">
                <a:latin typeface="KaiTi" panose="02010609060101010101" pitchFamily="49" charset="-122"/>
                <a:ea typeface="KaiTi" panose="02010609060101010101" pitchFamily="49" charset="-122"/>
              </a:rPr>
              <a:t>年</a:t>
            </a:r>
            <a:r>
              <a:rPr lang="en-US" altLang="zh-CN" sz="1700" dirty="0">
                <a:latin typeface="KaiTi" panose="02010609060101010101" pitchFamily="49" charset="-122"/>
                <a:ea typeface="KaiTi" panose="02010609060101010101" pitchFamily="49" charset="-122"/>
              </a:rPr>
              <a:t>10</a:t>
            </a:r>
            <a:r>
              <a:rPr lang="zh-CN" altLang="en-US" sz="1700" dirty="0">
                <a:latin typeface="KaiTi" panose="02010609060101010101" pitchFamily="49" charset="-122"/>
                <a:ea typeface="KaiTi" panose="02010609060101010101" pitchFamily="49" charset="-122"/>
              </a:rPr>
              <a:t>月，工信部等六部门发布</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算力基础设施高质量发展行动计划</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（工信部联通信</a:t>
            </a:r>
            <a:r>
              <a:rPr lang="en-US" altLang="zh-CN" sz="1700" dirty="0">
                <a:latin typeface="KaiTi" panose="02010609060101010101" pitchFamily="49" charset="-122"/>
                <a:ea typeface="KaiTi" panose="02010609060101010101" pitchFamily="49" charset="-122"/>
              </a:rPr>
              <a:t>〔2023〕180</a:t>
            </a:r>
            <a:r>
              <a:rPr lang="zh-CN" altLang="en-US" sz="1700" dirty="0">
                <a:latin typeface="KaiTi" panose="02010609060101010101" pitchFamily="49" charset="-122"/>
                <a:ea typeface="KaiTi" panose="02010609060101010101" pitchFamily="49" charset="-122"/>
              </a:rPr>
              <a:t>号）</a:t>
            </a:r>
          </a:p>
          <a:p>
            <a:pPr marL="285750" indent="-285750" algn="just">
              <a:spcAft>
                <a:spcPts val="600"/>
              </a:spcAft>
              <a:buFont typeface="Arial" panose="020B0604020202020204" pitchFamily="34" charset="0"/>
              <a:buChar char="•"/>
            </a:pPr>
            <a:r>
              <a:rPr lang="en-US" altLang="zh-CN" sz="1700" dirty="0">
                <a:latin typeface="KaiTi" panose="02010609060101010101" pitchFamily="49" charset="-122"/>
                <a:ea typeface="KaiTi" panose="02010609060101010101" pitchFamily="49" charset="-122"/>
              </a:rPr>
              <a:t>2023</a:t>
            </a:r>
            <a:r>
              <a:rPr lang="zh-CN" altLang="en-US" sz="1700" dirty="0">
                <a:latin typeface="KaiTi" panose="02010609060101010101" pitchFamily="49" charset="-122"/>
                <a:ea typeface="KaiTi" panose="02010609060101010101" pitchFamily="49" charset="-122"/>
              </a:rPr>
              <a:t>年</a:t>
            </a:r>
            <a:r>
              <a:rPr lang="en-US" altLang="zh-CN" sz="1700" dirty="0">
                <a:latin typeface="KaiTi" panose="02010609060101010101" pitchFamily="49" charset="-122"/>
                <a:ea typeface="KaiTi" panose="02010609060101010101" pitchFamily="49" charset="-122"/>
              </a:rPr>
              <a:t>12</a:t>
            </a:r>
            <a:r>
              <a:rPr lang="zh-CN" altLang="en-US" sz="1700" dirty="0">
                <a:latin typeface="KaiTi" panose="02010609060101010101" pitchFamily="49" charset="-122"/>
                <a:ea typeface="KaiTi" panose="02010609060101010101" pitchFamily="49" charset="-122"/>
              </a:rPr>
              <a:t>月，国家发展改革委等五部门印发</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关于深入实施“东数西算”工程加快构建全国一体化算力网的实施意见</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（发改数据</a:t>
            </a:r>
            <a:r>
              <a:rPr lang="en-US" altLang="zh-CN" sz="1700" dirty="0">
                <a:latin typeface="KaiTi" panose="02010609060101010101" pitchFamily="49" charset="-122"/>
                <a:ea typeface="KaiTi" panose="02010609060101010101" pitchFamily="49" charset="-122"/>
              </a:rPr>
              <a:t>〔2023〕1779</a:t>
            </a:r>
            <a:r>
              <a:rPr lang="zh-CN" altLang="en-US" sz="1700" dirty="0">
                <a:latin typeface="KaiTi" panose="02010609060101010101" pitchFamily="49" charset="-122"/>
                <a:ea typeface="KaiTi" panose="02010609060101010101" pitchFamily="49" charset="-122"/>
              </a:rPr>
              <a:t>号），指出以算力高质量发展赋能经济高质量发展为主线，充分发挥全国一体化算力网络国家枢纽节点（以下简称“国家枢纽节点”）引领带动作用，协同推进“东数西算”工程。</a:t>
            </a:r>
            <a:endParaRPr lang="en-US" altLang="zh-CN" sz="1700" dirty="0">
              <a:latin typeface="KaiTi" panose="02010609060101010101" pitchFamily="49" charset="-122"/>
              <a:ea typeface="KaiTi" panose="02010609060101010101" pitchFamily="49" charset="-122"/>
            </a:endParaRPr>
          </a:p>
          <a:p>
            <a:pPr>
              <a:spcAft>
                <a:spcPts val="600"/>
              </a:spcAft>
            </a:pPr>
            <a:endParaRPr lang="zh-CN" altLang="en-US" sz="1700" dirty="0">
              <a:latin typeface="KaiTi" panose="02010609060101010101" pitchFamily="49" charset="-122"/>
              <a:ea typeface="KaiTi" panose="02010609060101010101" pitchFamily="49" charset="-122"/>
            </a:endParaRPr>
          </a:p>
        </p:txBody>
      </p:sp>
      <p:sp>
        <p:nvSpPr>
          <p:cNvPr id="4" name="左大括号 3">
            <a:extLst>
              <a:ext uri="{FF2B5EF4-FFF2-40B4-BE49-F238E27FC236}">
                <a16:creationId xmlns:a16="http://schemas.microsoft.com/office/drawing/2014/main" id="{E7108E11-AAE0-909C-5B0A-D96EBEABFF5D}"/>
              </a:ext>
            </a:extLst>
          </p:cNvPr>
          <p:cNvSpPr/>
          <p:nvPr/>
        </p:nvSpPr>
        <p:spPr>
          <a:xfrm>
            <a:off x="2459097" y="1851210"/>
            <a:ext cx="457200" cy="4869630"/>
          </a:xfrm>
          <a:prstGeom prst="leftBrace">
            <a:avLst/>
          </a:prstGeom>
          <a:noFill/>
          <a:ln w="28575">
            <a:solidFill>
              <a:srgbClr val="94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Tree>
    <p:extLst>
      <p:ext uri="{BB962C8B-B14F-4D97-AF65-F5344CB8AC3E}">
        <p14:creationId xmlns:p14="http://schemas.microsoft.com/office/powerpoint/2010/main" val="3620078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
                                            <p:txEl>
                                              <p:pRg st="3" end="3"/>
                                            </p:txEl>
                                          </p:spTgt>
                                        </p:tgtEl>
                                        <p:attrNameLst>
                                          <p:attrName>style.visibility</p:attrName>
                                        </p:attrNameLst>
                                      </p:cBhvr>
                                      <p:to>
                                        <p:strVal val="visible"/>
                                      </p:to>
                                    </p:set>
                                    <p:animEffect transition="in" filter="fade">
                                      <p:cBhvr>
                                        <p:cTn id="15" dur="500"/>
                                        <p:tgtEl>
                                          <p:spTgt spid="1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3">
                                            <p:txEl>
                                              <p:pRg st="4" end="4"/>
                                            </p:txEl>
                                          </p:spTgt>
                                        </p:tgtEl>
                                        <p:attrNameLst>
                                          <p:attrName>style.visibility</p:attrName>
                                        </p:attrNameLst>
                                      </p:cBhvr>
                                      <p:to>
                                        <p:strVal val="visible"/>
                                      </p:to>
                                    </p:set>
                                    <p:animEffect transition="in" filter="fade">
                                      <p:cBhvr>
                                        <p:cTn id="18" dur="500"/>
                                        <p:tgtEl>
                                          <p:spTgt spid="1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3">
                                            <p:txEl>
                                              <p:pRg st="5" end="5"/>
                                            </p:txEl>
                                          </p:spTgt>
                                        </p:tgtEl>
                                        <p:attrNameLst>
                                          <p:attrName>style.visibility</p:attrName>
                                        </p:attrNameLst>
                                      </p:cBhvr>
                                      <p:to>
                                        <p:strVal val="visible"/>
                                      </p:to>
                                    </p:set>
                                    <p:animEffect transition="in" filter="fade">
                                      <p:cBhvr>
                                        <p:cTn id="21" dur="500"/>
                                        <p:tgtEl>
                                          <p:spTgt spid="1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3">
            <a:extLst>
              <a:ext uri="{FF2B5EF4-FFF2-40B4-BE49-F238E27FC236}">
                <a16:creationId xmlns:a16="http://schemas.microsoft.com/office/drawing/2014/main" id="{2DA7E37C-9133-353A-C8B2-49F4E9D9C4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0" y="1081364"/>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二</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与算力有关的政策</a:t>
            </a:r>
          </a:p>
        </p:txBody>
      </p:sp>
      <p:grpSp>
        <p:nvGrpSpPr>
          <p:cNvPr id="39" name="组合 38">
            <a:extLst>
              <a:ext uri="{FF2B5EF4-FFF2-40B4-BE49-F238E27FC236}">
                <a16:creationId xmlns:a16="http://schemas.microsoft.com/office/drawing/2014/main" id="{13D3511D-770C-D792-D3BC-0B3C298008C7}"/>
              </a:ext>
            </a:extLst>
          </p:cNvPr>
          <p:cNvGrpSpPr/>
          <p:nvPr/>
        </p:nvGrpSpPr>
        <p:grpSpPr>
          <a:xfrm>
            <a:off x="191976" y="3984924"/>
            <a:ext cx="909852" cy="500062"/>
            <a:chOff x="202668" y="2445347"/>
            <a:chExt cx="909852" cy="500062"/>
          </a:xfrm>
        </p:grpSpPr>
        <p:sp>
          <p:nvSpPr>
            <p:cNvPr id="11" name="文本框 10">
              <a:extLst>
                <a:ext uri="{FF2B5EF4-FFF2-40B4-BE49-F238E27FC236}">
                  <a16:creationId xmlns:a16="http://schemas.microsoft.com/office/drawing/2014/main" id="{973DDDFC-7C2F-7420-A6DE-D3C6942A9FFE}"/>
                </a:ext>
              </a:extLst>
            </p:cNvPr>
            <p:cNvSpPr txBox="1"/>
            <p:nvPr/>
          </p:nvSpPr>
          <p:spPr>
            <a:xfrm>
              <a:off x="202668" y="2445347"/>
              <a:ext cx="909852" cy="400050"/>
            </a:xfrm>
            <a:prstGeom prst="rect">
              <a:avLst/>
            </a:prstGeom>
            <a:noFill/>
          </p:spPr>
          <p:txBody>
            <a:bodyPr wrap="square">
              <a:spAutoFit/>
            </a:bodyPr>
            <a:lstStyle/>
            <a:p>
              <a:pPr>
                <a:defRPr/>
              </a:pPr>
              <a:r>
                <a:rPr lang="en-US" altLang="zh-CN" sz="2000" b="1" dirty="0">
                  <a:solidFill>
                    <a:srgbClr val="940000"/>
                  </a:solidFill>
                  <a:latin typeface="SourceHanSansSC-Regular"/>
                  <a:ea typeface="SourceHanSansSC-Regular"/>
                  <a:cs typeface="+mn-cs"/>
                </a:rPr>
                <a:t>2.</a:t>
              </a:r>
              <a:r>
                <a:rPr lang="zh-CN" altLang="en-US" sz="2000" b="1" dirty="0">
                  <a:solidFill>
                    <a:srgbClr val="940000"/>
                  </a:solidFill>
                  <a:latin typeface="SourceHanSansSC-Regular"/>
                  <a:ea typeface="SourceHanSansSC-Regular"/>
                  <a:cs typeface="+mn-cs"/>
                </a:rPr>
                <a:t>地方</a:t>
              </a:r>
            </a:p>
          </p:txBody>
        </p:sp>
        <p:sp>
          <p:nvSpPr>
            <p:cNvPr id="5" name="矩形 4">
              <a:extLst>
                <a:ext uri="{FF2B5EF4-FFF2-40B4-BE49-F238E27FC236}">
                  <a16:creationId xmlns:a16="http://schemas.microsoft.com/office/drawing/2014/main" id="{5BCAFB8E-94FB-F7F4-5332-58EA90E8B8C9}"/>
                </a:ext>
              </a:extLst>
            </p:cNvPr>
            <p:cNvSpPr/>
            <p:nvPr/>
          </p:nvSpPr>
          <p:spPr>
            <a:xfrm>
              <a:off x="269344" y="2845397"/>
              <a:ext cx="843176" cy="100012"/>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13" name="文本框 12">
            <a:extLst>
              <a:ext uri="{FF2B5EF4-FFF2-40B4-BE49-F238E27FC236}">
                <a16:creationId xmlns:a16="http://schemas.microsoft.com/office/drawing/2014/main" id="{0759975E-78AA-75D1-FEA3-1E48CA267E01}"/>
              </a:ext>
            </a:extLst>
          </p:cNvPr>
          <p:cNvSpPr txBox="1"/>
          <p:nvPr/>
        </p:nvSpPr>
        <p:spPr>
          <a:xfrm>
            <a:off x="1522623" y="2127450"/>
            <a:ext cx="10600901" cy="1138773"/>
          </a:xfrm>
          <a:prstGeom prst="rect">
            <a:avLst/>
          </a:prstGeom>
          <a:noFill/>
        </p:spPr>
        <p:txBody>
          <a:bodyPr wrap="square">
            <a:spAutoFit/>
          </a:bodyPr>
          <a:lstStyle/>
          <a:p>
            <a:r>
              <a:rPr lang="zh-CN" altLang="en-US" sz="1700" dirty="0">
                <a:latin typeface="KaiTi" panose="02010609060101010101" pitchFamily="49" charset="-122"/>
                <a:ea typeface="KaiTi" panose="02010609060101010101" pitchFamily="49" charset="-122"/>
              </a:rPr>
              <a:t>贵州省大数据发展管理局等</a:t>
            </a:r>
            <a:r>
              <a:rPr lang="en-US" altLang="zh-CN" sz="1700" dirty="0">
                <a:latin typeface="KaiTi" panose="02010609060101010101" pitchFamily="49" charset="-122"/>
                <a:ea typeface="KaiTi" panose="02010609060101010101" pitchFamily="49" charset="-122"/>
              </a:rPr>
              <a:t>8</a:t>
            </a:r>
            <a:r>
              <a:rPr lang="zh-CN" altLang="en-US" sz="1700" dirty="0">
                <a:latin typeface="KaiTi" panose="02010609060101010101" pitchFamily="49" charset="-122"/>
                <a:ea typeface="KaiTi" panose="02010609060101010101" pitchFamily="49" charset="-122"/>
              </a:rPr>
              <a:t>部门印发</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关于促进全国一体化算力网络国家（贵州）枢纽节点建设的若干激励政策</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（黔数</a:t>
            </a:r>
            <a:r>
              <a:rPr lang="en-US" altLang="zh-CN" sz="1700" dirty="0">
                <a:latin typeface="KaiTi" panose="02010609060101010101" pitchFamily="49" charset="-122"/>
                <a:ea typeface="KaiTi" panose="02010609060101010101" pitchFamily="49" charset="-122"/>
              </a:rPr>
              <a:t>〔2023〕16</a:t>
            </a:r>
            <a:r>
              <a:rPr lang="zh-CN" altLang="en-US" sz="1700" dirty="0">
                <a:latin typeface="KaiTi" panose="02010609060101010101" pitchFamily="49" charset="-122"/>
                <a:ea typeface="KaiTi" panose="02010609060101010101" pitchFamily="49" charset="-122"/>
              </a:rPr>
              <a:t>号）</a:t>
            </a:r>
            <a:r>
              <a:rPr lang="zh-CN" altLang="en-US" sz="1700" dirty="0">
                <a:latin typeface="FangSong" panose="02010609060101010101" pitchFamily="49" charset="-122"/>
                <a:ea typeface="FangSong" panose="02010609060101010101" pitchFamily="49" charset="-122"/>
              </a:rPr>
              <a:t>核心要点：发放“贵州算力券”，该券作为一种政策工具和数字化凭证，用于支持省内外企业、高校、科研机构等购买贵州算力服务时抵扣一定比例服务费用，每年发放总额不超过</a:t>
            </a:r>
            <a:r>
              <a:rPr lang="en-US" altLang="zh-CN" sz="1700" dirty="0">
                <a:latin typeface="FangSong" panose="02010609060101010101" pitchFamily="49" charset="-122"/>
                <a:ea typeface="FangSong" panose="02010609060101010101" pitchFamily="49" charset="-122"/>
              </a:rPr>
              <a:t>8000</a:t>
            </a:r>
            <a:r>
              <a:rPr lang="zh-CN" altLang="en-US" sz="1700" dirty="0">
                <a:latin typeface="FangSong" panose="02010609060101010101" pitchFamily="49" charset="-122"/>
                <a:ea typeface="FangSong" panose="02010609060101010101" pitchFamily="49" charset="-122"/>
              </a:rPr>
              <a:t>万元</a:t>
            </a:r>
          </a:p>
          <a:p>
            <a:endParaRPr lang="zh-CN" altLang="en-US" sz="1700" dirty="0">
              <a:latin typeface="KaiTi" panose="02010609060101010101" pitchFamily="49" charset="-122"/>
              <a:ea typeface="KaiTi" panose="02010609060101010101" pitchFamily="49" charset="-122"/>
            </a:endParaRPr>
          </a:p>
        </p:txBody>
      </p:sp>
      <p:sp>
        <p:nvSpPr>
          <p:cNvPr id="4" name="左大括号 3">
            <a:extLst>
              <a:ext uri="{FF2B5EF4-FFF2-40B4-BE49-F238E27FC236}">
                <a16:creationId xmlns:a16="http://schemas.microsoft.com/office/drawing/2014/main" id="{E7108E11-AAE0-909C-5B0A-D96EBEABFF5D}"/>
              </a:ext>
            </a:extLst>
          </p:cNvPr>
          <p:cNvSpPr/>
          <p:nvPr/>
        </p:nvSpPr>
        <p:spPr>
          <a:xfrm>
            <a:off x="1173266" y="1811935"/>
            <a:ext cx="457200" cy="4846040"/>
          </a:xfrm>
          <a:prstGeom prst="leftBrace">
            <a:avLst/>
          </a:prstGeom>
          <a:noFill/>
          <a:ln w="28575">
            <a:solidFill>
              <a:srgbClr val="94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grpSp>
        <p:nvGrpSpPr>
          <p:cNvPr id="35" name="组合 34">
            <a:extLst>
              <a:ext uri="{FF2B5EF4-FFF2-40B4-BE49-F238E27FC236}">
                <a16:creationId xmlns:a16="http://schemas.microsoft.com/office/drawing/2014/main" id="{0FBBE31A-645C-87A1-E066-518215313750}"/>
              </a:ext>
            </a:extLst>
          </p:cNvPr>
          <p:cNvGrpSpPr/>
          <p:nvPr/>
        </p:nvGrpSpPr>
        <p:grpSpPr>
          <a:xfrm>
            <a:off x="1701904" y="1809742"/>
            <a:ext cx="6256358" cy="369887"/>
            <a:chOff x="2908279" y="4911634"/>
            <a:chExt cx="6256358" cy="369887"/>
          </a:xfrm>
        </p:grpSpPr>
        <p:sp>
          <p:nvSpPr>
            <p:cNvPr id="33" name="椭圆 32">
              <a:extLst>
                <a:ext uri="{FF2B5EF4-FFF2-40B4-BE49-F238E27FC236}">
                  <a16:creationId xmlns:a16="http://schemas.microsoft.com/office/drawing/2014/main" id="{343F7E6B-89F9-4D9C-8A68-8F8A4C8C130C}"/>
                </a:ext>
              </a:extLst>
            </p:cNvPr>
            <p:cNvSpPr/>
            <p:nvPr/>
          </p:nvSpPr>
          <p:spPr>
            <a:xfrm>
              <a:off x="2908279" y="4942683"/>
              <a:ext cx="300038" cy="300038"/>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34" name="文本框 33">
              <a:extLst>
                <a:ext uri="{FF2B5EF4-FFF2-40B4-BE49-F238E27FC236}">
                  <a16:creationId xmlns:a16="http://schemas.microsoft.com/office/drawing/2014/main" id="{51250C5F-B966-D2D7-A276-8603A0A79E31}"/>
                </a:ext>
              </a:extLst>
            </p:cNvPr>
            <p:cNvSpPr txBox="1"/>
            <p:nvPr/>
          </p:nvSpPr>
          <p:spPr>
            <a:xfrm>
              <a:off x="2989262" y="4911634"/>
              <a:ext cx="6175375" cy="369887"/>
            </a:xfrm>
            <a:prstGeom prst="rect">
              <a:avLst/>
            </a:prstGeom>
            <a:noFill/>
          </p:spPr>
          <p:txBody>
            <a:bodyPr>
              <a:spAutoFit/>
            </a:bodyPr>
            <a:lstStyle/>
            <a:p>
              <a:pPr indent="287020" algn="just">
                <a:defRPr/>
              </a:pPr>
              <a:r>
                <a:rPr lang="zh-CN" altLang="en-US"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贵州省</a:t>
              </a:r>
              <a:endParaRPr lang="en-US" altLang="zh-C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endParaRPr>
            </a:p>
          </p:txBody>
        </p:sp>
      </p:grpSp>
      <p:sp>
        <p:nvSpPr>
          <p:cNvPr id="8" name="文本框 7">
            <a:extLst>
              <a:ext uri="{FF2B5EF4-FFF2-40B4-BE49-F238E27FC236}">
                <a16:creationId xmlns:a16="http://schemas.microsoft.com/office/drawing/2014/main" id="{C915CD04-94E6-86B3-2EA7-E399D2BF13B9}"/>
              </a:ext>
            </a:extLst>
          </p:cNvPr>
          <p:cNvSpPr txBox="1"/>
          <p:nvPr/>
        </p:nvSpPr>
        <p:spPr>
          <a:xfrm>
            <a:off x="1549583" y="3356382"/>
            <a:ext cx="10546980" cy="2446824"/>
          </a:xfrm>
          <a:prstGeom prst="rect">
            <a:avLst/>
          </a:prstGeom>
          <a:noFill/>
        </p:spPr>
        <p:txBody>
          <a:bodyPr wrap="square">
            <a:spAutoFit/>
          </a:bodyPr>
          <a:lstStyle/>
          <a:p>
            <a:r>
              <a:rPr lang="zh-CN" altLang="en-US" sz="1700" b="1" dirty="0">
                <a:latin typeface="KaiTi" panose="02010609060101010101" pitchFamily="49" charset="-122"/>
                <a:ea typeface="KaiTi" panose="02010609060101010101" pitchFamily="49" charset="-122"/>
              </a:rPr>
              <a:t>规划建设智能计算产业链，作为十大标志性产业链。</a:t>
            </a:r>
            <a:r>
              <a:rPr lang="zh-CN" altLang="en-US" sz="1700" dirty="0">
                <a:latin typeface="KaiTi" panose="02010609060101010101" pitchFamily="49" charset="-122"/>
                <a:ea typeface="KaiTi" panose="02010609060101010101" pitchFamily="49" charset="-122"/>
              </a:rPr>
              <a:t>（</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浙江省国民经济和社会发展第十四个五年规划和二〇三五年远景目标纲要</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a:t>
            </a:r>
            <a:endParaRPr lang="en-US" altLang="zh-CN" sz="1700" dirty="0">
              <a:latin typeface="KaiTi" panose="02010609060101010101" pitchFamily="49" charset="-122"/>
              <a:ea typeface="KaiTi" panose="02010609060101010101" pitchFamily="49" charset="-122"/>
            </a:endParaRPr>
          </a:p>
          <a:p>
            <a:r>
              <a:rPr lang="zh-CN" altLang="en-US" sz="1700" b="1" dirty="0">
                <a:latin typeface="KaiTi" panose="02010609060101010101" pitchFamily="49" charset="-122"/>
                <a:ea typeface="KaiTi" panose="02010609060101010101" pitchFamily="49" charset="-122"/>
              </a:rPr>
              <a:t>推动算力资源市场化、公用化。鼓励企业、高校院所和第三方机构建设符合需求导向的算力中心，积极创建国家公共算力开放平台，降低中小企业算力使用门槛；推进算力供给市政化，全市每年设立总额不超过</a:t>
            </a:r>
            <a:r>
              <a:rPr lang="en-US" altLang="zh-CN" sz="1700" b="1" dirty="0">
                <a:latin typeface="KaiTi" panose="02010609060101010101" pitchFamily="49" charset="-122"/>
                <a:ea typeface="KaiTi" panose="02010609060101010101" pitchFamily="49" charset="-122"/>
              </a:rPr>
              <a:t>5000</a:t>
            </a:r>
            <a:r>
              <a:rPr lang="zh-CN" altLang="en-US" sz="1700" b="1" dirty="0">
                <a:latin typeface="KaiTi" panose="02010609060101010101" pitchFamily="49" charset="-122"/>
                <a:ea typeface="KaiTi" panose="02010609060101010101" pitchFamily="49" charset="-122"/>
              </a:rPr>
              <a:t>万元的“算力券”，重点支持中小企业购买算力服务。</a:t>
            </a:r>
            <a:r>
              <a:rPr lang="zh-CN" altLang="en-US" sz="1700" dirty="0">
                <a:latin typeface="KaiTi" panose="02010609060101010101" pitchFamily="49" charset="-122"/>
                <a:ea typeface="KaiTi" panose="02010609060101010101" pitchFamily="49" charset="-122"/>
              </a:rPr>
              <a:t>（</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杭州市人民政府办公厅关于加快推进人工智能产业创新发展的实施意见</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（杭政办函</a:t>
            </a:r>
            <a:r>
              <a:rPr lang="en-US" altLang="zh-CN" sz="1700" dirty="0">
                <a:latin typeface="KaiTi" panose="02010609060101010101" pitchFamily="49" charset="-122"/>
                <a:ea typeface="KaiTi" panose="02010609060101010101" pitchFamily="49" charset="-122"/>
              </a:rPr>
              <a:t>〔2023〕55</a:t>
            </a:r>
            <a:r>
              <a:rPr lang="zh-CN" altLang="en-US" sz="1700" dirty="0">
                <a:latin typeface="KaiTi" panose="02010609060101010101" pitchFamily="49" charset="-122"/>
                <a:ea typeface="KaiTi" panose="02010609060101010101" pitchFamily="49" charset="-122"/>
              </a:rPr>
              <a:t>号））</a:t>
            </a:r>
          </a:p>
          <a:p>
            <a:r>
              <a:rPr lang="zh-CN" altLang="en-US" sz="1700" b="1" dirty="0">
                <a:latin typeface="KaiTi" panose="02010609060101010101" pitchFamily="49" charset="-122"/>
                <a:ea typeface="KaiTi" panose="02010609060101010101" pitchFamily="49" charset="-122"/>
              </a:rPr>
              <a:t>建设算力小镇。</a:t>
            </a:r>
            <a:r>
              <a:rPr lang="en-US" altLang="zh-CN" sz="1700" dirty="0">
                <a:latin typeface="KaiTi" panose="02010609060101010101" pitchFamily="49" charset="-122"/>
                <a:ea typeface="KaiTi" panose="02010609060101010101" pitchFamily="49" charset="-122"/>
              </a:rPr>
              <a:t>2021</a:t>
            </a:r>
            <a:r>
              <a:rPr lang="zh-CN" altLang="en-US" sz="1700" dirty="0">
                <a:latin typeface="KaiTi" panose="02010609060101010101" pitchFamily="49" charset="-122"/>
                <a:ea typeface="KaiTi" panose="02010609060101010101" pitchFamily="49" charset="-122"/>
              </a:rPr>
              <a:t>年</a:t>
            </a:r>
            <a:r>
              <a:rPr lang="en-US" altLang="zh-CN" sz="1700" dirty="0">
                <a:latin typeface="KaiTi" panose="02010609060101010101" pitchFamily="49" charset="-122"/>
                <a:ea typeface="KaiTi" panose="02010609060101010101" pitchFamily="49" charset="-122"/>
              </a:rPr>
              <a:t>12</a:t>
            </a:r>
            <a:r>
              <a:rPr lang="zh-CN" altLang="en-US" sz="1700" dirty="0">
                <a:latin typeface="KaiTi" panose="02010609060101010101" pitchFamily="49" charset="-122"/>
                <a:ea typeface="KaiTi" panose="02010609060101010101" pitchFamily="49" charset="-122"/>
              </a:rPr>
              <a:t>月</a:t>
            </a:r>
            <a:r>
              <a:rPr lang="en-US" altLang="zh-CN" sz="1700" dirty="0">
                <a:latin typeface="KaiTi" panose="02010609060101010101" pitchFamily="49" charset="-122"/>
                <a:ea typeface="KaiTi" panose="02010609060101010101" pitchFamily="49" charset="-122"/>
              </a:rPr>
              <a:t>28</a:t>
            </a:r>
            <a:r>
              <a:rPr lang="zh-CN" altLang="en-US" sz="1700" dirty="0">
                <a:latin typeface="KaiTi" panose="02010609060101010101" pitchFamily="49" charset="-122"/>
                <a:ea typeface="KaiTi" panose="02010609060101010101" pitchFamily="49" charset="-122"/>
              </a:rPr>
              <a:t>日，浙江省杭州市临平区的中国（杭州）算力小镇正式开园。作为杭州市重点项目，算力小镇将围绕芯片设计和人工智能两大领域，构建产业生态集群，吸引相关企业入驻，打造全球一流算力产业创新区、长三角算力应用端枢纽中心和杭州东部数字经济创新谷。</a:t>
            </a:r>
          </a:p>
        </p:txBody>
      </p:sp>
      <p:grpSp>
        <p:nvGrpSpPr>
          <p:cNvPr id="12" name="组合 11">
            <a:extLst>
              <a:ext uri="{FF2B5EF4-FFF2-40B4-BE49-F238E27FC236}">
                <a16:creationId xmlns:a16="http://schemas.microsoft.com/office/drawing/2014/main" id="{37A287F9-7580-AA85-948C-90332B6836B6}"/>
              </a:ext>
            </a:extLst>
          </p:cNvPr>
          <p:cNvGrpSpPr/>
          <p:nvPr/>
        </p:nvGrpSpPr>
        <p:grpSpPr>
          <a:xfrm>
            <a:off x="1701904" y="3028707"/>
            <a:ext cx="6256358" cy="369887"/>
            <a:chOff x="2908279" y="4911634"/>
            <a:chExt cx="6256358" cy="369887"/>
          </a:xfrm>
        </p:grpSpPr>
        <p:sp>
          <p:nvSpPr>
            <p:cNvPr id="15" name="椭圆 14">
              <a:extLst>
                <a:ext uri="{FF2B5EF4-FFF2-40B4-BE49-F238E27FC236}">
                  <a16:creationId xmlns:a16="http://schemas.microsoft.com/office/drawing/2014/main" id="{46C509E8-C608-1798-27F3-7A436F9DDEDE}"/>
                </a:ext>
              </a:extLst>
            </p:cNvPr>
            <p:cNvSpPr/>
            <p:nvPr/>
          </p:nvSpPr>
          <p:spPr>
            <a:xfrm>
              <a:off x="2908279" y="4942683"/>
              <a:ext cx="300038" cy="300038"/>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7" name="文本框 16">
              <a:extLst>
                <a:ext uri="{FF2B5EF4-FFF2-40B4-BE49-F238E27FC236}">
                  <a16:creationId xmlns:a16="http://schemas.microsoft.com/office/drawing/2014/main" id="{0B1B2713-F8C8-5D6B-4124-6B6CC4894899}"/>
                </a:ext>
              </a:extLst>
            </p:cNvPr>
            <p:cNvSpPr txBox="1"/>
            <p:nvPr/>
          </p:nvSpPr>
          <p:spPr>
            <a:xfrm>
              <a:off x="2989262" y="4911634"/>
              <a:ext cx="6175375" cy="369887"/>
            </a:xfrm>
            <a:prstGeom prst="rect">
              <a:avLst/>
            </a:prstGeom>
            <a:noFill/>
          </p:spPr>
          <p:txBody>
            <a:bodyPr>
              <a:spAutoFit/>
            </a:bodyPr>
            <a:lstStyle/>
            <a:p>
              <a:pPr indent="287020" algn="just">
                <a:defRPr/>
              </a:pPr>
              <a:r>
                <a:rPr lang="zh-CN" altLang="en-US"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浙江省</a:t>
              </a:r>
              <a:endParaRPr lang="en-US" altLang="zh-C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endParaRPr>
            </a:p>
          </p:txBody>
        </p:sp>
      </p:grpSp>
      <p:grpSp>
        <p:nvGrpSpPr>
          <p:cNvPr id="18" name="组合 17">
            <a:extLst>
              <a:ext uri="{FF2B5EF4-FFF2-40B4-BE49-F238E27FC236}">
                <a16:creationId xmlns:a16="http://schemas.microsoft.com/office/drawing/2014/main" id="{CF8C30F6-2E6F-5A8D-B4AA-32AA61759D9B}"/>
              </a:ext>
            </a:extLst>
          </p:cNvPr>
          <p:cNvGrpSpPr/>
          <p:nvPr/>
        </p:nvGrpSpPr>
        <p:grpSpPr>
          <a:xfrm>
            <a:off x="1701904" y="5841623"/>
            <a:ext cx="6256358" cy="369887"/>
            <a:chOff x="2908279" y="4911634"/>
            <a:chExt cx="6256358" cy="369887"/>
          </a:xfrm>
        </p:grpSpPr>
        <p:sp>
          <p:nvSpPr>
            <p:cNvPr id="19" name="椭圆 18">
              <a:extLst>
                <a:ext uri="{FF2B5EF4-FFF2-40B4-BE49-F238E27FC236}">
                  <a16:creationId xmlns:a16="http://schemas.microsoft.com/office/drawing/2014/main" id="{2749CA2F-6B51-020A-B44F-2FCCB746C935}"/>
                </a:ext>
              </a:extLst>
            </p:cNvPr>
            <p:cNvSpPr/>
            <p:nvPr/>
          </p:nvSpPr>
          <p:spPr>
            <a:xfrm>
              <a:off x="2908279" y="4942683"/>
              <a:ext cx="300038" cy="300038"/>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20" name="文本框 19">
              <a:extLst>
                <a:ext uri="{FF2B5EF4-FFF2-40B4-BE49-F238E27FC236}">
                  <a16:creationId xmlns:a16="http://schemas.microsoft.com/office/drawing/2014/main" id="{338DD279-1D58-89E6-8C92-A7A91F67E339}"/>
                </a:ext>
              </a:extLst>
            </p:cNvPr>
            <p:cNvSpPr txBox="1"/>
            <p:nvPr/>
          </p:nvSpPr>
          <p:spPr>
            <a:xfrm>
              <a:off x="2989262" y="4911634"/>
              <a:ext cx="6175375" cy="369887"/>
            </a:xfrm>
            <a:prstGeom prst="rect">
              <a:avLst/>
            </a:prstGeom>
            <a:noFill/>
          </p:spPr>
          <p:txBody>
            <a:bodyPr>
              <a:spAutoFit/>
            </a:bodyPr>
            <a:lstStyle/>
            <a:p>
              <a:pPr indent="287020" algn="just">
                <a:defRPr/>
              </a:pPr>
              <a:r>
                <a:rPr lang="zh-CN" altLang="en-US"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上海市</a:t>
              </a:r>
              <a:endParaRPr lang="en-US" altLang="zh-C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endParaRPr>
            </a:p>
          </p:txBody>
        </p:sp>
      </p:grpSp>
      <p:sp>
        <p:nvSpPr>
          <p:cNvPr id="22" name="文本框 21">
            <a:extLst>
              <a:ext uri="{FF2B5EF4-FFF2-40B4-BE49-F238E27FC236}">
                <a16:creationId xmlns:a16="http://schemas.microsoft.com/office/drawing/2014/main" id="{E9F2F647-9F40-45FB-E6C0-A04620A49D12}"/>
              </a:ext>
            </a:extLst>
          </p:cNvPr>
          <p:cNvSpPr txBox="1"/>
          <p:nvPr/>
        </p:nvSpPr>
        <p:spPr>
          <a:xfrm>
            <a:off x="1522623" y="6172710"/>
            <a:ext cx="9978659" cy="615553"/>
          </a:xfrm>
          <a:prstGeom prst="rect">
            <a:avLst/>
          </a:prstGeom>
          <a:noFill/>
        </p:spPr>
        <p:txBody>
          <a:bodyPr wrap="square">
            <a:spAutoFit/>
          </a:bodyPr>
          <a:lstStyle/>
          <a:p>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上海市推进算力资源统一调度指导意见</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（沪经信基</a:t>
            </a:r>
            <a:r>
              <a:rPr lang="en-US" altLang="zh-CN" sz="1700" dirty="0">
                <a:latin typeface="KaiTi" panose="02010609060101010101" pitchFamily="49" charset="-122"/>
                <a:ea typeface="KaiTi" panose="02010609060101010101" pitchFamily="49" charset="-122"/>
              </a:rPr>
              <a:t>〔2023〕325</a:t>
            </a:r>
            <a:r>
              <a:rPr lang="zh-CN" altLang="en-US" sz="1700" dirty="0">
                <a:latin typeface="KaiTi" panose="02010609060101010101" pitchFamily="49" charset="-122"/>
                <a:ea typeface="KaiTi" panose="02010609060101010101" pitchFamily="49" charset="-122"/>
              </a:rPr>
              <a:t>号）</a:t>
            </a:r>
          </a:p>
          <a:p>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新型数据中心“算力浦江”行动计划（</a:t>
            </a:r>
            <a:r>
              <a:rPr lang="en-US" altLang="zh-CN" sz="1700" dirty="0">
                <a:latin typeface="KaiTi" panose="02010609060101010101" pitchFamily="49" charset="-122"/>
                <a:ea typeface="KaiTi" panose="02010609060101010101" pitchFamily="49" charset="-122"/>
              </a:rPr>
              <a:t>2022-2024</a:t>
            </a:r>
            <a:r>
              <a:rPr lang="zh-CN" altLang="en-US" sz="1700" dirty="0">
                <a:latin typeface="KaiTi" panose="02010609060101010101" pitchFamily="49" charset="-122"/>
                <a:ea typeface="KaiTi" panose="02010609060101010101" pitchFamily="49" charset="-122"/>
              </a:rPr>
              <a:t>）</a:t>
            </a:r>
            <a:r>
              <a:rPr lang="en-US" altLang="zh-CN" sz="1700" dirty="0">
                <a:latin typeface="KaiTi" panose="02010609060101010101" pitchFamily="49" charset="-122"/>
                <a:ea typeface="KaiTi" panose="02010609060101010101" pitchFamily="49" charset="-122"/>
              </a:rPr>
              <a:t>》</a:t>
            </a:r>
            <a:r>
              <a:rPr lang="zh-CN" altLang="en-US" sz="1700" dirty="0">
                <a:latin typeface="KaiTi" panose="02010609060101010101" pitchFamily="49" charset="-122"/>
                <a:ea typeface="KaiTi" panose="02010609060101010101" pitchFamily="49" charset="-122"/>
              </a:rPr>
              <a:t>（沪通信管发</a:t>
            </a:r>
            <a:r>
              <a:rPr lang="en-US" altLang="zh-CN" sz="1700" dirty="0">
                <a:latin typeface="KaiTi" panose="02010609060101010101" pitchFamily="49" charset="-122"/>
                <a:ea typeface="KaiTi" panose="02010609060101010101" pitchFamily="49" charset="-122"/>
              </a:rPr>
              <a:t>〔2022〕30</a:t>
            </a:r>
            <a:r>
              <a:rPr lang="zh-CN" altLang="en-US" sz="1700" dirty="0">
                <a:latin typeface="KaiTi" panose="02010609060101010101" pitchFamily="49" charset="-122"/>
                <a:ea typeface="KaiTi" panose="02010609060101010101" pitchFamily="49" charset="-122"/>
              </a:rPr>
              <a:t>号）</a:t>
            </a:r>
          </a:p>
        </p:txBody>
      </p:sp>
    </p:spTree>
    <p:extLst>
      <p:ext uri="{BB962C8B-B14F-4D97-AF65-F5344CB8AC3E}">
        <p14:creationId xmlns:p14="http://schemas.microsoft.com/office/powerpoint/2010/main" val="1555054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fade">
                                      <p:cBhvr>
                                        <p:cTn id="15" dur="500"/>
                                        <p:tgtEl>
                                          <p:spTgt spid="8">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2">
                                            <p:txEl>
                                              <p:pRg st="0" end="0"/>
                                            </p:txEl>
                                          </p:spTgt>
                                        </p:tgtEl>
                                        <p:attrNameLst>
                                          <p:attrName>style.visibility</p:attrName>
                                        </p:attrNameLst>
                                      </p:cBhvr>
                                      <p:to>
                                        <p:strVal val="visible"/>
                                      </p:to>
                                    </p:set>
                                    <p:animEffect transition="in" filter="fade">
                                      <p:cBhvr>
                                        <p:cTn id="23" dur="500"/>
                                        <p:tgtEl>
                                          <p:spTgt spid="22">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22">
                                            <p:txEl>
                                              <p:pRg st="1" end="1"/>
                                            </p:txEl>
                                          </p:spTgt>
                                        </p:tgtEl>
                                        <p:attrNameLst>
                                          <p:attrName>style.visibility</p:attrName>
                                        </p:attrNameLst>
                                      </p:cBhvr>
                                      <p:to>
                                        <p:strVal val="visible"/>
                                      </p:to>
                                    </p:set>
                                    <p:animEffect transition="in" filter="fade">
                                      <p:cBhvr>
                                        <p:cTn id="26"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3">
            <a:extLst>
              <a:ext uri="{FF2B5EF4-FFF2-40B4-BE49-F238E27FC236}">
                <a16:creationId xmlns:a16="http://schemas.microsoft.com/office/drawing/2014/main" id="{DD59949D-D9B3-FCDD-3323-5BAACB1059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0" y="1081364"/>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三</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比较法</a:t>
            </a:r>
            <a:r>
              <a:rPr lang="en-US"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美国</a:t>
            </a:r>
          </a:p>
        </p:txBody>
      </p:sp>
      <p:sp>
        <p:nvSpPr>
          <p:cNvPr id="13" name="文本框 12">
            <a:extLst>
              <a:ext uri="{FF2B5EF4-FFF2-40B4-BE49-F238E27FC236}">
                <a16:creationId xmlns:a16="http://schemas.microsoft.com/office/drawing/2014/main" id="{0759975E-78AA-75D1-FEA3-1E48CA267E01}"/>
              </a:ext>
            </a:extLst>
          </p:cNvPr>
          <p:cNvSpPr txBox="1"/>
          <p:nvPr/>
        </p:nvSpPr>
        <p:spPr>
          <a:xfrm>
            <a:off x="410103" y="1762403"/>
            <a:ext cx="11508847" cy="5262979"/>
          </a:xfrm>
          <a:prstGeom prst="rect">
            <a:avLst/>
          </a:prstGeom>
          <a:noFill/>
        </p:spPr>
        <p:txBody>
          <a:bodyPr wrap="square">
            <a:spAutoFit/>
          </a:bodyPr>
          <a:lstStyle/>
          <a:p>
            <a:pPr>
              <a:spcAft>
                <a:spcPts val="1800"/>
              </a:spcAft>
              <a:defRPr/>
            </a:pPr>
            <a:r>
              <a:rPr lang="en-US" altLang="zh-CN" b="1" u="sng" kern="100" dirty="0">
                <a:latin typeface="FangSong" panose="02010609060101010101" pitchFamily="49" charset="-122"/>
                <a:ea typeface="FangSong" panose="02010609060101010101" pitchFamily="49" charset="-122"/>
                <a:cs typeface="Times New Roman" panose="02020603050405020304" pitchFamily="18" charset="0"/>
              </a:rPr>
              <a:t>【</a:t>
            </a:r>
            <a:r>
              <a:rPr lang="zh-CN" altLang="en-US" b="1" u="sng" kern="100" dirty="0">
                <a:latin typeface="FangSong" panose="02010609060101010101" pitchFamily="49" charset="-122"/>
                <a:ea typeface="FangSong" panose="02010609060101010101" pitchFamily="49" charset="-122"/>
                <a:cs typeface="Times New Roman" panose="02020603050405020304" pitchFamily="18" charset="0"/>
              </a:rPr>
              <a:t>整体概述</a:t>
            </a:r>
            <a:r>
              <a:rPr lang="en-US" altLang="zh-CN" b="1" u="sng" kern="100" dirty="0">
                <a:latin typeface="FangSong" panose="02010609060101010101" pitchFamily="49" charset="-122"/>
                <a:ea typeface="FangSong" panose="02010609060101010101" pitchFamily="49" charset="-122"/>
                <a:cs typeface="Times New Roman" panose="02020603050405020304" pitchFamily="18" charset="0"/>
              </a:rPr>
              <a:t>】</a:t>
            </a:r>
            <a:r>
              <a:rPr lang="zh-CN" altLang="en-US" b="1" u="sng" kern="100" dirty="0">
                <a:latin typeface="FangSong" panose="02010609060101010101" pitchFamily="49" charset="-122"/>
                <a:ea typeface="FangSong" panose="02010609060101010101" pitchFamily="49" charset="-122"/>
                <a:cs typeface="Times New Roman" panose="02020603050405020304" pitchFamily="18" charset="0"/>
              </a:rPr>
              <a:t>美国有关算力的法令，在联邦层面主要分为国会法案立法和行政命令、行政计划三部分。</a:t>
            </a:r>
            <a:endParaRPr lang="en-US" altLang="zh-CN" b="1" u="sng" kern="100" dirty="0">
              <a:highlight>
                <a:srgbClr val="FFFF00"/>
              </a:highlight>
              <a:latin typeface="FangSong" panose="02010609060101010101" pitchFamily="49" charset="-122"/>
              <a:ea typeface="FangSong" panose="02010609060101010101" pitchFamily="49" charset="-122"/>
              <a:cs typeface="Times New Roman" panose="02020603050405020304" pitchFamily="18" charset="0"/>
            </a:endParaRPr>
          </a:p>
          <a:p>
            <a:pPr>
              <a:spcAft>
                <a:spcPts val="600"/>
              </a:spcAft>
              <a:defRPr/>
            </a:pPr>
            <a:r>
              <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《2020</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年国家人工智能倡议法案</a:t>
            </a:r>
            <a:r>
              <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de-DE"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National Artificial Intelligence Initiative Act of 2020</a:t>
            </a:r>
            <a:r>
              <a:rPr lang="zh-CN" altLang="de-DE"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p>
          <a:p>
            <a:pPr lvl="1">
              <a:spcAft>
                <a:spcPts val="1800"/>
              </a:spcAft>
              <a:defRPr/>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在法案中多次提到计算资源（</a:t>
            </a:r>
            <a:r>
              <a:rPr lang="de-DE" altLang="zh-CN" kern="100" dirty="0">
                <a:latin typeface="FangSong" panose="02010609060101010101" pitchFamily="49" charset="-122"/>
                <a:ea typeface="FangSong" panose="02010609060101010101" pitchFamily="49" charset="-122"/>
                <a:cs typeface="Times New Roman" panose="02020603050405020304" pitchFamily="18" charset="0"/>
              </a:rPr>
              <a:t>computing resource</a:t>
            </a:r>
            <a:r>
              <a:rPr lang="zh-CN" altLang="de-DE" kern="100" dirty="0">
                <a:latin typeface="FangSong" panose="02010609060101010101" pitchFamily="49" charset="-122"/>
                <a:ea typeface="FangSong" panose="02010609060101010101" pitchFamily="49" charset="-122"/>
                <a:cs typeface="Times New Roman" panose="02020603050405020304" pitchFamily="18" charset="0"/>
              </a:rPr>
              <a:t>），</a:t>
            </a: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强调要为人工智能技术的发展提供计算资源的支持。</a:t>
            </a:r>
          </a:p>
          <a:p>
            <a:pPr>
              <a:spcAft>
                <a:spcPts val="600"/>
              </a:spcAft>
              <a:defRPr/>
            </a:pPr>
            <a:r>
              <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《2022</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年芯片和科学法案</a:t>
            </a:r>
            <a:r>
              <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de-DE"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the CHIPS and Science Act of 2022</a:t>
            </a:r>
            <a:r>
              <a:rPr lang="zh-CN" altLang="de-DE"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p>
          <a:p>
            <a:pPr lvl="1">
              <a:spcAft>
                <a:spcPts val="1800"/>
              </a:spcAft>
              <a:defRPr/>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该法案旨在为美国半导体的研究和生产提供约</a:t>
            </a:r>
            <a:r>
              <a:rPr lang="en-US" altLang="zh-CN" kern="100" dirty="0">
                <a:latin typeface="FangSong" panose="02010609060101010101" pitchFamily="49" charset="-122"/>
                <a:ea typeface="FangSong" panose="02010609060101010101" pitchFamily="49" charset="-122"/>
                <a:cs typeface="Times New Roman" panose="02020603050405020304" pitchFamily="18" charset="0"/>
              </a:rPr>
              <a:t>520</a:t>
            </a: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亿美元的政府补贴，主要目的是对抗中国及控制半导体产业链。商务部将有权根据公司维持研究、建设设施和培训新工人的意愿分配资金。</a:t>
            </a:r>
          </a:p>
          <a:p>
            <a:pPr>
              <a:spcAft>
                <a:spcPts val="600"/>
              </a:spcAft>
              <a:defRPr/>
            </a:pPr>
            <a:r>
              <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关于安全、可靠、值得信赖地开发和使用人工智能的行政命令</a:t>
            </a:r>
            <a:r>
              <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de-DE"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Executive Order on the Safe, Secure, and Trustworthy Development and Use of Artificial Intelligence</a:t>
            </a:r>
            <a:r>
              <a:rPr lang="zh-CN" altLang="de-DE"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de-DE"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2023-10-30</a:t>
            </a:r>
            <a:r>
              <a:rPr lang="zh-CN" altLang="de-DE"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p>
          <a:p>
            <a:pPr lvl="1">
              <a:spcAft>
                <a:spcPts val="1800"/>
              </a:spcAft>
              <a:defRPr/>
            </a:pPr>
            <a:r>
              <a:rPr lang="zh-CN" altLang="en-US" kern="100" dirty="0">
                <a:latin typeface="KaiTi" panose="02010609060101010101" pitchFamily="49" charset="-122"/>
                <a:ea typeface="KaiTi" panose="02010609060101010101" pitchFamily="49" charset="-122"/>
                <a:cs typeface="Times New Roman" panose="02020603050405020304" pitchFamily="18" charset="0"/>
              </a:rPr>
              <a:t>第</a:t>
            </a:r>
            <a:r>
              <a:rPr lang="en-US" altLang="zh-CN" kern="100" dirty="0">
                <a:latin typeface="KaiTi" panose="02010609060101010101" pitchFamily="49" charset="-122"/>
                <a:ea typeface="KaiTi" panose="02010609060101010101" pitchFamily="49" charset="-122"/>
                <a:cs typeface="Times New Roman" panose="02020603050405020304" pitchFamily="18" charset="0"/>
              </a:rPr>
              <a:t>2</a:t>
            </a:r>
            <a:r>
              <a:rPr lang="zh-CN" altLang="en-US" kern="100" dirty="0">
                <a:latin typeface="KaiTi" panose="02010609060101010101" pitchFamily="49" charset="-122"/>
                <a:ea typeface="KaiTi" panose="02010609060101010101" pitchFamily="49" charset="-122"/>
                <a:cs typeface="Times New Roman" panose="02020603050405020304" pitchFamily="18" charset="0"/>
              </a:rPr>
              <a:t>节</a:t>
            </a:r>
            <a:r>
              <a:rPr lang="en-US" altLang="zh-CN" kern="100" dirty="0">
                <a:latin typeface="KaiTi" panose="02010609060101010101" pitchFamily="49" charset="-122"/>
                <a:ea typeface="KaiTi" panose="02010609060101010101" pitchFamily="49" charset="-122"/>
                <a:cs typeface="Times New Roman" panose="02020603050405020304" pitchFamily="18" charset="0"/>
              </a:rPr>
              <a:t>(</a:t>
            </a:r>
            <a:r>
              <a:rPr lang="de-DE" altLang="zh-CN" kern="100" dirty="0">
                <a:latin typeface="KaiTi" panose="02010609060101010101" pitchFamily="49" charset="-122"/>
                <a:ea typeface="KaiTi" panose="02010609060101010101" pitchFamily="49" charset="-122"/>
                <a:cs typeface="Times New Roman" panose="02020603050405020304" pitchFamily="18" charset="0"/>
              </a:rPr>
              <a:t>b) </a:t>
            </a:r>
            <a:r>
              <a:rPr lang="zh-CN" altLang="en-US" kern="100" dirty="0">
                <a:latin typeface="KaiTi" panose="02010609060101010101" pitchFamily="49" charset="-122"/>
                <a:ea typeface="KaiTi" panose="02010609060101010101" pitchFamily="49" charset="-122"/>
                <a:cs typeface="Times New Roman" panose="02020603050405020304" pitchFamily="18" charset="0"/>
              </a:rPr>
              <a:t>促进负责任的创新、竞争和合作将使美国在人工智能领域处于领先地位，并释放该技术的潜力，以解决一些社会最困难的挑战。</a:t>
            </a:r>
            <a:r>
              <a:rPr lang="en-US" altLang="zh-CN" kern="100" dirty="0">
                <a:latin typeface="KaiTi" panose="02010609060101010101" pitchFamily="49" charset="-122"/>
                <a:ea typeface="KaiTi" panose="02010609060101010101" pitchFamily="49" charset="-122"/>
                <a:cs typeface="Times New Roman" panose="02020603050405020304" pitchFamily="18" charset="0"/>
              </a:rPr>
              <a:t>……</a:t>
            </a:r>
            <a:r>
              <a:rPr lang="zh-CN" altLang="en-US" kern="100" dirty="0">
                <a:latin typeface="KaiTi" panose="02010609060101010101" pitchFamily="49" charset="-122"/>
                <a:ea typeface="KaiTi" panose="02010609060101010101" pitchFamily="49" charset="-122"/>
                <a:cs typeface="Times New Roman" panose="02020603050405020304" pitchFamily="18" charset="0"/>
              </a:rPr>
              <a:t>要做到这一点，需要停止非法勾结，并解决主导企业利用半导体、计算能力、云存储和数据等关键资产使竞争对手处于劣势的风险</a:t>
            </a:r>
            <a:r>
              <a:rPr lang="en-US" altLang="zh-CN" kern="100" dirty="0">
                <a:latin typeface="KaiTi" panose="02010609060101010101" pitchFamily="49" charset="-122"/>
                <a:ea typeface="KaiTi" panose="02010609060101010101" pitchFamily="49" charset="-122"/>
                <a:cs typeface="Times New Roman" panose="02020603050405020304" pitchFamily="18" charset="0"/>
              </a:rPr>
              <a:t>……</a:t>
            </a:r>
          </a:p>
          <a:p>
            <a:pPr>
              <a:spcAft>
                <a:spcPts val="600"/>
              </a:spcAft>
              <a:defRPr/>
            </a:pPr>
            <a:r>
              <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美国商务部对中华人民共和国实施先进计算和半导体制造的出口管制新规</a:t>
            </a:r>
            <a:r>
              <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2022-10-07</a:t>
            </a:r>
            <a:r>
              <a:rPr lang="zh-CN" altLang="en-US"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endParaRPr lang="en-US" altLang="zh-CN" b="1" kern="100" dirty="0">
              <a:solidFill>
                <a:srgbClr val="940000"/>
              </a:solidFill>
              <a:latin typeface="FangSong" panose="02010609060101010101" pitchFamily="49" charset="-122"/>
              <a:ea typeface="FangSong" panose="02010609060101010101" pitchFamily="49" charset="-122"/>
              <a:cs typeface="Times New Roman" panose="02020603050405020304" pitchFamily="18" charset="0"/>
            </a:endParaRPr>
          </a:p>
          <a:p>
            <a:pPr lvl="1">
              <a:spcAft>
                <a:spcPts val="600"/>
              </a:spcAft>
              <a:defRPr/>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两项出口管制条例限制了中国获得先进计算芯片、开发和维护超级计算机以及制造先进半导体的能力。</a:t>
            </a:r>
          </a:p>
          <a:p>
            <a:endParaRPr lang="zh-CN" altLang="en-US" sz="1700"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288656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xEl>
                                              <p:pRg st="1" end="1"/>
                                            </p:txEl>
                                          </p:spTgt>
                                        </p:tgtEl>
                                        <p:attrNameLst>
                                          <p:attrName>style.visibility</p:attrName>
                                        </p:attrNameLst>
                                      </p:cBhvr>
                                      <p:to>
                                        <p:strVal val="visible"/>
                                      </p:to>
                                    </p:set>
                                    <p:animEffect transition="in" filter="fade">
                                      <p:cBhvr>
                                        <p:cTn id="7" dur="500"/>
                                        <p:tgtEl>
                                          <p:spTgt spid="1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3">
                                            <p:txEl>
                                              <p:pRg st="2" end="2"/>
                                            </p:txEl>
                                          </p:spTgt>
                                        </p:tgtEl>
                                        <p:attrNameLst>
                                          <p:attrName>style.visibility</p:attrName>
                                        </p:attrNameLst>
                                      </p:cBhvr>
                                      <p:to>
                                        <p:strVal val="visible"/>
                                      </p:to>
                                    </p:set>
                                    <p:animEffect transition="in" filter="fade">
                                      <p:cBhvr>
                                        <p:cTn id="10" dur="500"/>
                                        <p:tgtEl>
                                          <p:spTgt spid="1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xEl>
                                              <p:pRg st="3" end="3"/>
                                            </p:txEl>
                                          </p:spTgt>
                                        </p:tgtEl>
                                        <p:attrNameLst>
                                          <p:attrName>style.visibility</p:attrName>
                                        </p:attrNameLst>
                                      </p:cBhvr>
                                      <p:to>
                                        <p:strVal val="visible"/>
                                      </p:to>
                                    </p:set>
                                    <p:animEffect transition="in" filter="fade">
                                      <p:cBhvr>
                                        <p:cTn id="13" dur="500"/>
                                        <p:tgtEl>
                                          <p:spTgt spid="1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xEl>
                                              <p:pRg st="4" end="4"/>
                                            </p:txEl>
                                          </p:spTgt>
                                        </p:tgtEl>
                                        <p:attrNameLst>
                                          <p:attrName>style.visibility</p:attrName>
                                        </p:attrNameLst>
                                      </p:cBhvr>
                                      <p:to>
                                        <p:strVal val="visible"/>
                                      </p:to>
                                    </p:set>
                                    <p:animEffect transition="in" filter="fade">
                                      <p:cBhvr>
                                        <p:cTn id="16" dur="500"/>
                                        <p:tgtEl>
                                          <p:spTgt spid="13">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3">
                                            <p:txEl>
                                              <p:pRg st="5" end="5"/>
                                            </p:txEl>
                                          </p:spTgt>
                                        </p:tgtEl>
                                        <p:attrNameLst>
                                          <p:attrName>style.visibility</p:attrName>
                                        </p:attrNameLst>
                                      </p:cBhvr>
                                      <p:to>
                                        <p:strVal val="visible"/>
                                      </p:to>
                                    </p:set>
                                    <p:animEffect transition="in" filter="fade">
                                      <p:cBhvr>
                                        <p:cTn id="21" dur="500"/>
                                        <p:tgtEl>
                                          <p:spTgt spid="1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3">
                                            <p:txEl>
                                              <p:pRg st="6" end="6"/>
                                            </p:txEl>
                                          </p:spTgt>
                                        </p:tgtEl>
                                        <p:attrNameLst>
                                          <p:attrName>style.visibility</p:attrName>
                                        </p:attrNameLst>
                                      </p:cBhvr>
                                      <p:to>
                                        <p:strVal val="visible"/>
                                      </p:to>
                                    </p:set>
                                    <p:animEffect transition="in" filter="fade">
                                      <p:cBhvr>
                                        <p:cTn id="24" dur="500"/>
                                        <p:tgtEl>
                                          <p:spTgt spid="1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3">
                                            <p:txEl>
                                              <p:pRg st="7" end="7"/>
                                            </p:txEl>
                                          </p:spTgt>
                                        </p:tgtEl>
                                        <p:attrNameLst>
                                          <p:attrName>style.visibility</p:attrName>
                                        </p:attrNameLst>
                                      </p:cBhvr>
                                      <p:to>
                                        <p:strVal val="visible"/>
                                      </p:to>
                                    </p:set>
                                    <p:animEffect transition="in" filter="fade">
                                      <p:cBhvr>
                                        <p:cTn id="27" dur="500"/>
                                        <p:tgtEl>
                                          <p:spTgt spid="1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3">
                                            <p:txEl>
                                              <p:pRg st="8" end="8"/>
                                            </p:txEl>
                                          </p:spTgt>
                                        </p:tgtEl>
                                        <p:attrNameLst>
                                          <p:attrName>style.visibility</p:attrName>
                                        </p:attrNameLst>
                                      </p:cBhvr>
                                      <p:to>
                                        <p:strVal val="visible"/>
                                      </p:to>
                                    </p:set>
                                    <p:animEffect transition="in" filter="fade">
                                      <p:cBhvr>
                                        <p:cTn id="30" dur="500"/>
                                        <p:tgtEl>
                                          <p:spTgt spid="1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3">
            <a:extLst>
              <a:ext uri="{FF2B5EF4-FFF2-40B4-BE49-F238E27FC236}">
                <a16:creationId xmlns:a16="http://schemas.microsoft.com/office/drawing/2014/main" id="{AF8C4FCB-5FE5-B244-C789-0247364A53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 y="11103"/>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0" y="1081364"/>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三</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比较法</a:t>
            </a:r>
            <a:r>
              <a:rPr lang="en-US"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欧洲</a:t>
            </a:r>
          </a:p>
        </p:txBody>
      </p:sp>
      <p:sp>
        <p:nvSpPr>
          <p:cNvPr id="13" name="文本框 12">
            <a:extLst>
              <a:ext uri="{FF2B5EF4-FFF2-40B4-BE49-F238E27FC236}">
                <a16:creationId xmlns:a16="http://schemas.microsoft.com/office/drawing/2014/main" id="{0759975E-78AA-75D1-FEA3-1E48CA267E01}"/>
              </a:ext>
            </a:extLst>
          </p:cNvPr>
          <p:cNvSpPr txBox="1"/>
          <p:nvPr/>
        </p:nvSpPr>
        <p:spPr>
          <a:xfrm>
            <a:off x="19050" y="1783150"/>
            <a:ext cx="12172950" cy="1708160"/>
          </a:xfrm>
          <a:prstGeom prst="rect">
            <a:avLst/>
          </a:prstGeom>
          <a:noFill/>
        </p:spPr>
        <p:txBody>
          <a:bodyPr wrap="square">
            <a:spAutoFit/>
          </a:bodyPr>
          <a:lstStyle/>
          <a:p>
            <a:pPr indent="287020" algn="just">
              <a:spcAft>
                <a:spcPts val="600"/>
              </a:spcAft>
              <a:defRPr/>
            </a:pPr>
            <a:r>
              <a:rPr lang="zh-CN" altLang="en-US" kern="100" spc="40" dirty="0">
                <a:latin typeface="FangSong" panose="02010609060101010101" pitchFamily="49" charset="-122"/>
                <a:ea typeface="FangSong" panose="02010609060101010101" pitchFamily="49" charset="-122"/>
                <a:cs typeface="Times New Roman" panose="02020603050405020304" pitchFamily="18" charset="0"/>
              </a:rPr>
              <a:t>从欧盟层面看，欧洲的算力法律保护主要通过欧盟层面的法律创设以及欧盟层面的行政指导进行。</a:t>
            </a:r>
            <a:endParaRPr lang="en-US" altLang="zh-CN" kern="100" spc="40" dirty="0">
              <a:latin typeface="FangSong" panose="02010609060101010101" pitchFamily="49" charset="-122"/>
              <a:ea typeface="FangSong" panose="02010609060101010101" pitchFamily="49" charset="-122"/>
              <a:cs typeface="Times New Roman" panose="02020603050405020304" pitchFamily="18" charset="0"/>
            </a:endParaRPr>
          </a:p>
          <a:p>
            <a:pPr lvl="1" indent="287020" algn="just">
              <a:spcAft>
                <a:spcPts val="600"/>
              </a:spcAft>
              <a:defRPr/>
            </a:pPr>
            <a:r>
              <a:rPr lang="en-US" altLang="zh-CN" kern="100" spc="40" dirty="0">
                <a:latin typeface="KaiTi" panose="02010609060101010101" pitchFamily="49" charset="-122"/>
                <a:ea typeface="KaiTi" panose="02010609060101010101" pitchFamily="49" charset="-122"/>
                <a:cs typeface="Times New Roman" panose="02020603050405020304" pitchFamily="18" charset="0"/>
              </a:rPr>
              <a:t>《</a:t>
            </a:r>
            <a:r>
              <a:rPr lang="zh-CN" altLang="en-US" kern="100" spc="40" dirty="0">
                <a:latin typeface="KaiTi" panose="02010609060101010101" pitchFamily="49" charset="-122"/>
                <a:ea typeface="KaiTi" panose="02010609060101010101" pitchFamily="49" charset="-122"/>
                <a:cs typeface="Times New Roman" panose="02020603050405020304" pitchFamily="18" charset="0"/>
              </a:rPr>
              <a:t>通用数据保护条例</a:t>
            </a:r>
            <a:r>
              <a:rPr lang="en-US" altLang="zh-CN" kern="100" spc="40" dirty="0">
                <a:latin typeface="KaiTi" panose="02010609060101010101" pitchFamily="49" charset="-122"/>
                <a:ea typeface="KaiTi" panose="02010609060101010101" pitchFamily="49" charset="-122"/>
                <a:cs typeface="Times New Roman" panose="02020603050405020304" pitchFamily="18" charset="0"/>
              </a:rPr>
              <a:t>》</a:t>
            </a:r>
            <a:r>
              <a:rPr lang="zh-CN" altLang="en-US" kern="100" spc="40" dirty="0">
                <a:latin typeface="KaiTi" panose="02010609060101010101" pitchFamily="49" charset="-122"/>
                <a:ea typeface="KaiTi" panose="02010609060101010101" pitchFamily="49" charset="-122"/>
                <a:cs typeface="Times New Roman" panose="02020603050405020304" pitchFamily="18" charset="0"/>
              </a:rPr>
              <a:t>（</a:t>
            </a:r>
            <a:r>
              <a:rPr lang="en-US" altLang="zh-CN" kern="100" spc="40" dirty="0">
                <a:latin typeface="KaiTi" panose="02010609060101010101" pitchFamily="49" charset="-122"/>
                <a:ea typeface="KaiTi" panose="02010609060101010101" pitchFamily="49" charset="-122"/>
                <a:cs typeface="Times New Roman" panose="02020603050405020304" pitchFamily="18" charset="0"/>
              </a:rPr>
              <a:t>GDPR, 2018</a:t>
            </a:r>
            <a:r>
              <a:rPr lang="zh-CN" altLang="en-US" kern="100" spc="40" dirty="0">
                <a:latin typeface="KaiTi" panose="02010609060101010101" pitchFamily="49" charset="-122"/>
                <a:ea typeface="KaiTi" panose="02010609060101010101" pitchFamily="49" charset="-122"/>
                <a:cs typeface="Times New Roman" panose="02020603050405020304" pitchFamily="18" charset="0"/>
              </a:rPr>
              <a:t>）</a:t>
            </a: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lvl="1" indent="287020" algn="just">
              <a:spcAft>
                <a:spcPts val="600"/>
              </a:spcAft>
              <a:defRPr/>
            </a:pPr>
            <a:r>
              <a:rPr lang="en-US" altLang="zh-CN" kern="100" spc="40" dirty="0">
                <a:latin typeface="KaiTi" panose="02010609060101010101" pitchFamily="49" charset="-122"/>
                <a:ea typeface="KaiTi" panose="02010609060101010101" pitchFamily="49" charset="-122"/>
                <a:cs typeface="Times New Roman" panose="02020603050405020304" pitchFamily="18" charset="0"/>
              </a:rPr>
              <a:t>《</a:t>
            </a:r>
            <a:r>
              <a:rPr lang="zh-CN" altLang="en-US" kern="100" spc="40" dirty="0">
                <a:latin typeface="KaiTi" panose="02010609060101010101" pitchFamily="49" charset="-122"/>
                <a:ea typeface="KaiTi" panose="02010609060101010101" pitchFamily="49" charset="-122"/>
                <a:cs typeface="Times New Roman" panose="02020603050405020304" pitchFamily="18" charset="0"/>
              </a:rPr>
              <a:t>人工智能法案</a:t>
            </a:r>
            <a:r>
              <a:rPr lang="en-US" altLang="zh-CN" kern="100" spc="40" dirty="0">
                <a:latin typeface="KaiTi" panose="02010609060101010101" pitchFamily="49" charset="-122"/>
                <a:ea typeface="KaiTi" panose="02010609060101010101" pitchFamily="49" charset="-122"/>
                <a:cs typeface="Times New Roman" panose="02020603050405020304" pitchFamily="18" charset="0"/>
              </a:rPr>
              <a:t>》</a:t>
            </a:r>
            <a:r>
              <a:rPr lang="zh-CN" altLang="de-DE" kern="100" spc="40" dirty="0">
                <a:latin typeface="KaiTi" panose="02010609060101010101" pitchFamily="49" charset="-122"/>
                <a:ea typeface="KaiTi" panose="02010609060101010101" pitchFamily="49" charset="-122"/>
                <a:cs typeface="Times New Roman" panose="02020603050405020304" pitchFamily="18" charset="0"/>
              </a:rPr>
              <a:t>（</a:t>
            </a:r>
            <a:r>
              <a:rPr lang="de-DE" altLang="zh-CN" kern="100" spc="40" dirty="0">
                <a:latin typeface="KaiTi" panose="02010609060101010101" pitchFamily="49" charset="-122"/>
                <a:ea typeface="KaiTi" panose="02010609060101010101" pitchFamily="49" charset="-122"/>
                <a:cs typeface="Times New Roman" panose="02020603050405020304" pitchFamily="18" charset="0"/>
              </a:rPr>
              <a:t>Artificial Intelligence Act, 2024</a:t>
            </a:r>
            <a:r>
              <a:rPr lang="zh-CN" altLang="de-DE" kern="100" spc="40" dirty="0">
                <a:latin typeface="KaiTi" panose="02010609060101010101" pitchFamily="49" charset="-122"/>
                <a:ea typeface="KaiTi" panose="02010609060101010101" pitchFamily="49" charset="-122"/>
                <a:cs typeface="Times New Roman" panose="02020603050405020304" pitchFamily="18" charset="0"/>
              </a:rPr>
              <a:t>）</a:t>
            </a: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lvl="1" indent="287020" algn="just">
              <a:spcAft>
                <a:spcPts val="600"/>
              </a:spcAft>
              <a:defRPr/>
            </a:pPr>
            <a:r>
              <a:rPr lang="en-US" altLang="zh-CN" kern="100" spc="40" dirty="0">
                <a:latin typeface="KaiTi" panose="02010609060101010101" pitchFamily="49" charset="-122"/>
                <a:ea typeface="KaiTi" panose="02010609060101010101" pitchFamily="49" charset="-122"/>
                <a:cs typeface="Times New Roman" panose="02020603050405020304" pitchFamily="18" charset="0"/>
              </a:rPr>
              <a:t>《2023-2024</a:t>
            </a:r>
            <a:r>
              <a:rPr lang="zh-CN" altLang="en-US" kern="100" spc="40" dirty="0">
                <a:latin typeface="KaiTi" panose="02010609060101010101" pitchFamily="49" charset="-122"/>
                <a:ea typeface="KaiTi" panose="02010609060101010101" pitchFamily="49" charset="-122"/>
                <a:cs typeface="Times New Roman" panose="02020603050405020304" pitchFamily="18" charset="0"/>
              </a:rPr>
              <a:t>年数字欧洲工作计划</a:t>
            </a:r>
            <a:r>
              <a:rPr lang="en-US" altLang="zh-CN" kern="100" spc="40" dirty="0">
                <a:latin typeface="KaiTi" panose="02010609060101010101" pitchFamily="49" charset="-122"/>
                <a:ea typeface="KaiTi" panose="02010609060101010101" pitchFamily="49" charset="-122"/>
                <a:cs typeface="Times New Roman" panose="02020603050405020304" pitchFamily="18" charset="0"/>
              </a:rPr>
              <a:t>》</a:t>
            </a:r>
            <a:r>
              <a:rPr lang="zh-CN" altLang="en-US" kern="100" spc="40" dirty="0">
                <a:latin typeface="KaiTi" panose="02010609060101010101" pitchFamily="49" charset="-122"/>
                <a:ea typeface="KaiTi" panose="02010609060101010101" pitchFamily="49" charset="-122"/>
                <a:cs typeface="Times New Roman" panose="02020603050405020304" pitchFamily="18" charset="0"/>
              </a:rPr>
              <a:t>（</a:t>
            </a:r>
            <a:r>
              <a:rPr lang="de-DE" altLang="zh-CN" kern="100" spc="40" dirty="0">
                <a:latin typeface="KaiTi" panose="02010609060101010101" pitchFamily="49" charset="-122"/>
                <a:ea typeface="KaiTi" panose="02010609060101010101" pitchFamily="49" charset="-122"/>
                <a:cs typeface="Times New Roman" panose="02020603050405020304" pitchFamily="18" charset="0"/>
              </a:rPr>
              <a:t>Digital Europe Programme's multiannual work programme for 2023 - 2024</a:t>
            </a:r>
            <a:r>
              <a:rPr lang="zh-CN" altLang="de-DE" kern="100" spc="40" dirty="0">
                <a:latin typeface="KaiTi" panose="02010609060101010101" pitchFamily="49" charset="-122"/>
                <a:ea typeface="KaiTi" panose="02010609060101010101" pitchFamily="49" charset="-122"/>
                <a:cs typeface="Times New Roman" panose="02020603050405020304" pitchFamily="18" charset="0"/>
              </a:rPr>
              <a:t>）</a:t>
            </a:r>
          </a:p>
        </p:txBody>
      </p:sp>
      <p:sp>
        <p:nvSpPr>
          <p:cNvPr id="4" name="左大括号 3">
            <a:extLst>
              <a:ext uri="{FF2B5EF4-FFF2-40B4-BE49-F238E27FC236}">
                <a16:creationId xmlns:a16="http://schemas.microsoft.com/office/drawing/2014/main" id="{3719B093-6F1A-6BB1-B3B3-2A90CC5C674E}"/>
              </a:ext>
            </a:extLst>
          </p:cNvPr>
          <p:cNvSpPr/>
          <p:nvPr/>
        </p:nvSpPr>
        <p:spPr>
          <a:xfrm>
            <a:off x="355556" y="3646290"/>
            <a:ext cx="457200" cy="3044070"/>
          </a:xfrm>
          <a:prstGeom prst="leftBrace">
            <a:avLst/>
          </a:prstGeom>
          <a:noFill/>
          <a:ln w="28575">
            <a:solidFill>
              <a:srgbClr val="94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grpSp>
        <p:nvGrpSpPr>
          <p:cNvPr id="5" name="组合 4">
            <a:extLst>
              <a:ext uri="{FF2B5EF4-FFF2-40B4-BE49-F238E27FC236}">
                <a16:creationId xmlns:a16="http://schemas.microsoft.com/office/drawing/2014/main" id="{81E23FA7-4B92-A1F4-A938-1DE5C1E0656F}"/>
              </a:ext>
            </a:extLst>
          </p:cNvPr>
          <p:cNvGrpSpPr/>
          <p:nvPr/>
        </p:nvGrpSpPr>
        <p:grpSpPr>
          <a:xfrm>
            <a:off x="975475" y="3461624"/>
            <a:ext cx="6256358" cy="369332"/>
            <a:chOff x="2908279" y="4911634"/>
            <a:chExt cx="6256358" cy="369332"/>
          </a:xfrm>
        </p:grpSpPr>
        <p:sp>
          <p:nvSpPr>
            <p:cNvPr id="6" name="椭圆 5">
              <a:extLst>
                <a:ext uri="{FF2B5EF4-FFF2-40B4-BE49-F238E27FC236}">
                  <a16:creationId xmlns:a16="http://schemas.microsoft.com/office/drawing/2014/main" id="{2B414BC3-EB55-125A-323D-2160180DFF18}"/>
                </a:ext>
              </a:extLst>
            </p:cNvPr>
            <p:cNvSpPr/>
            <p:nvPr/>
          </p:nvSpPr>
          <p:spPr>
            <a:xfrm>
              <a:off x="2908279" y="4942683"/>
              <a:ext cx="300038" cy="300038"/>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7" name="文本框 6">
              <a:extLst>
                <a:ext uri="{FF2B5EF4-FFF2-40B4-BE49-F238E27FC236}">
                  <a16:creationId xmlns:a16="http://schemas.microsoft.com/office/drawing/2014/main" id="{35B44D77-48AD-AB6A-9BE8-012AF633F54E}"/>
                </a:ext>
              </a:extLst>
            </p:cNvPr>
            <p:cNvSpPr txBox="1"/>
            <p:nvPr/>
          </p:nvSpPr>
          <p:spPr>
            <a:xfrm>
              <a:off x="2989262" y="4911634"/>
              <a:ext cx="6175375" cy="369332"/>
            </a:xfrm>
            <a:prstGeom prst="rect">
              <a:avLst/>
            </a:prstGeom>
            <a:noFill/>
          </p:spPr>
          <p:txBody>
            <a:bodyPr>
              <a:spAutoFit/>
            </a:bodyPr>
            <a:lstStyle/>
            <a:p>
              <a:pPr indent="287020" algn="just">
                <a:defRPr/>
              </a:pPr>
              <a:r>
                <a:rPr lang="zh-CN" altLang="en-US"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欧盟</a:t>
              </a:r>
              <a:r>
                <a:rPr lang="en" altLang="zh-C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GDPR</a:t>
              </a:r>
            </a:p>
          </p:txBody>
        </p:sp>
      </p:grpSp>
      <p:sp>
        <p:nvSpPr>
          <p:cNvPr id="11" name="文本框 10">
            <a:extLst>
              <a:ext uri="{FF2B5EF4-FFF2-40B4-BE49-F238E27FC236}">
                <a16:creationId xmlns:a16="http://schemas.microsoft.com/office/drawing/2014/main" id="{2C951BBA-E8C2-C99A-DCDD-FE2E315EE40E}"/>
              </a:ext>
            </a:extLst>
          </p:cNvPr>
          <p:cNvSpPr txBox="1"/>
          <p:nvPr/>
        </p:nvSpPr>
        <p:spPr>
          <a:xfrm>
            <a:off x="812756" y="3805595"/>
            <a:ext cx="11398294" cy="1892826"/>
          </a:xfrm>
          <a:prstGeom prst="rect">
            <a:avLst/>
          </a:prstGeom>
          <a:noFill/>
        </p:spPr>
        <p:txBody>
          <a:bodyPr wrap="square">
            <a:spAutoFit/>
          </a:bodyPr>
          <a:lstStyle/>
          <a:p>
            <a:pPr>
              <a:spcAft>
                <a:spcPts val="600"/>
              </a:spcAft>
            </a:pPr>
            <a:r>
              <a:rPr lang="de-DE" altLang="zh-CN" sz="1700" dirty="0">
                <a:latin typeface="Times New Roman" panose="02020603050405020304" pitchFamily="18" charset="0"/>
                <a:ea typeface="KaiTi" panose="02010609060101010101" pitchFamily="49" charset="-122"/>
                <a:cs typeface="Times New Roman" panose="02020603050405020304" pitchFamily="18" charset="0"/>
              </a:rPr>
              <a:t>Art. 1. 1. This Regulation lays down rules relating to the protection of natural persons with regard to the processing of personal data and rules relating to the free movement of personal data.</a:t>
            </a:r>
          </a:p>
          <a:p>
            <a:pPr>
              <a:spcAft>
                <a:spcPts val="600"/>
              </a:spcAft>
            </a:pPr>
            <a:r>
              <a:rPr lang="de-DE" altLang="zh-CN" sz="1700" dirty="0">
                <a:latin typeface="Times New Roman" panose="02020603050405020304" pitchFamily="18" charset="0"/>
                <a:ea typeface="KaiTi" panose="02010609060101010101" pitchFamily="49" charset="-122"/>
                <a:cs typeface="Times New Roman" panose="02020603050405020304" pitchFamily="18" charset="0"/>
              </a:rPr>
              <a:t>Art. 4 (2) ‘processing’ means any operation or set of operations which is performed on personal data or on sets of personal data…</a:t>
            </a:r>
          </a:p>
          <a:p>
            <a:pPr>
              <a:spcAft>
                <a:spcPts val="600"/>
              </a:spcAft>
            </a:pPr>
            <a:r>
              <a:rPr lang="de-DE" altLang="zh-CN" sz="1700" dirty="0">
                <a:latin typeface="Times New Roman" panose="02020603050405020304" pitchFamily="18" charset="0"/>
                <a:ea typeface="KaiTi" panose="02010609060101010101" pitchFamily="49" charset="-122"/>
                <a:cs typeface="Times New Roman" panose="02020603050405020304" pitchFamily="18" charset="0"/>
              </a:rPr>
              <a:t>Recital 49.  Network and Information Security as Overriding Legitimate Interest </a:t>
            </a:r>
          </a:p>
          <a:p>
            <a:pPr>
              <a:spcAft>
                <a:spcPts val="600"/>
              </a:spcAft>
            </a:pPr>
            <a:r>
              <a:rPr lang="de-DE" altLang="zh-CN" sz="1700" dirty="0">
                <a:latin typeface="Times New Roman" panose="02020603050405020304" pitchFamily="18" charset="0"/>
                <a:ea typeface="KaiTi" panose="02010609060101010101" pitchFamily="49" charset="-122"/>
                <a:cs typeface="Times New Roman" panose="02020603050405020304" pitchFamily="18" charset="0"/>
              </a:rPr>
              <a:t>…This could, for example, include preventing unauthorised access to electronic communications networks and malicious code distribution and stopping ‘denial of service’ attacks and damage to computer and electronic communication systems.</a:t>
            </a:r>
          </a:p>
        </p:txBody>
      </p:sp>
      <p:sp>
        <p:nvSpPr>
          <p:cNvPr id="16" name="矩形: 圆角 113">
            <a:extLst>
              <a:ext uri="{FF2B5EF4-FFF2-40B4-BE49-F238E27FC236}">
                <a16:creationId xmlns:a16="http://schemas.microsoft.com/office/drawing/2014/main" id="{E09D3B19-4959-19E3-5E43-E6B01AE60545}"/>
              </a:ext>
            </a:extLst>
          </p:cNvPr>
          <p:cNvSpPr/>
          <p:nvPr>
            <p:custDataLst>
              <p:tags r:id="rId1"/>
            </p:custDataLst>
          </p:nvPr>
        </p:nvSpPr>
        <p:spPr>
          <a:xfrm>
            <a:off x="793706" y="5741786"/>
            <a:ext cx="11125244" cy="877164"/>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15" name="文本框 14">
            <a:extLst>
              <a:ext uri="{FF2B5EF4-FFF2-40B4-BE49-F238E27FC236}">
                <a16:creationId xmlns:a16="http://schemas.microsoft.com/office/drawing/2014/main" id="{2EF7617D-B76D-4A56-D372-91D234E1F47A}"/>
              </a:ext>
            </a:extLst>
          </p:cNvPr>
          <p:cNvSpPr txBox="1"/>
          <p:nvPr/>
        </p:nvSpPr>
        <p:spPr>
          <a:xfrm>
            <a:off x="812756" y="5736208"/>
            <a:ext cx="11334794" cy="877163"/>
          </a:xfrm>
          <a:prstGeom prst="rect">
            <a:avLst/>
          </a:prstGeom>
          <a:noFill/>
        </p:spPr>
        <p:txBody>
          <a:bodyPr wrap="square">
            <a:spAutoFit/>
          </a:bodyPr>
          <a:lstStyle/>
          <a:p>
            <a:r>
              <a:rPr lang="zh-CN" altLang="en-US" sz="1700" b="1" kern="100" dirty="0">
                <a:latin typeface="FangSong" panose="02010609060101010101" pitchFamily="49" charset="-122"/>
                <a:ea typeface="FangSong" panose="02010609060101010101" pitchFamily="49" charset="-122"/>
                <a:cs typeface="Times New Roman" panose="02020603050405020304" pitchFamily="18" charset="0"/>
              </a:rPr>
              <a:t>解释与说明：</a:t>
            </a:r>
          </a:p>
          <a:p>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a:t>
            </a:r>
            <a:r>
              <a:rPr lang="en-US" altLang="zh-CN" sz="1700" kern="100" dirty="0">
                <a:latin typeface="FangSong" panose="02010609060101010101" pitchFamily="49" charset="-122"/>
                <a:ea typeface="FangSong" panose="02010609060101010101" pitchFamily="49" charset="-122"/>
                <a:cs typeface="Times New Roman" panose="02020603050405020304" pitchFamily="18" charset="0"/>
              </a:rPr>
              <a:t>1</a:t>
            </a:r>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）算力作为一种数据处理能力，在处理个人数据时受到</a:t>
            </a:r>
            <a:r>
              <a:rPr lang="de-DE" altLang="zh-CN" sz="1700" kern="100" dirty="0">
                <a:latin typeface="FangSong" panose="02010609060101010101" pitchFamily="49" charset="-122"/>
                <a:ea typeface="FangSong" panose="02010609060101010101" pitchFamily="49" charset="-122"/>
                <a:cs typeface="Times New Roman" panose="02020603050405020304" pitchFamily="18" charset="0"/>
              </a:rPr>
              <a:t>GDPR</a:t>
            </a:r>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法案的规制</a:t>
            </a:r>
          </a:p>
          <a:p>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a:t>
            </a:r>
            <a:r>
              <a:rPr lang="en-US" altLang="zh-CN" sz="1700" kern="100" dirty="0">
                <a:latin typeface="FangSong" panose="02010609060101010101" pitchFamily="49" charset="-122"/>
                <a:ea typeface="FangSong" panose="02010609060101010101" pitchFamily="49" charset="-122"/>
                <a:cs typeface="Times New Roman" panose="02020603050405020304" pitchFamily="18" charset="0"/>
              </a:rPr>
              <a:t>2</a:t>
            </a:r>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）“拒绝服务”等消耗算力资源的网络攻击属于</a:t>
            </a:r>
            <a:r>
              <a:rPr lang="de-DE" altLang="zh-CN" sz="1700" kern="100" dirty="0">
                <a:latin typeface="FangSong" panose="02010609060101010101" pitchFamily="49" charset="-122"/>
                <a:ea typeface="FangSong" panose="02010609060101010101" pitchFamily="49" charset="-122"/>
                <a:cs typeface="Times New Roman" panose="02020603050405020304" pitchFamily="18" charset="0"/>
              </a:rPr>
              <a:t>GDPR</a:t>
            </a:r>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所保护的网络信息安全法益</a:t>
            </a:r>
          </a:p>
        </p:txBody>
      </p:sp>
    </p:spTree>
    <p:extLst>
      <p:ext uri="{BB962C8B-B14F-4D97-AF65-F5344CB8AC3E}">
        <p14:creationId xmlns:p14="http://schemas.microsoft.com/office/powerpoint/2010/main" val="3520794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xEl>
                                              <p:pRg st="1" end="1"/>
                                            </p:txEl>
                                          </p:spTgt>
                                        </p:tgtEl>
                                        <p:attrNameLst>
                                          <p:attrName>style.visibility</p:attrName>
                                        </p:attrNameLst>
                                      </p:cBhvr>
                                      <p:to>
                                        <p:strVal val="visible"/>
                                      </p:to>
                                    </p:set>
                                    <p:animEffect transition="in" filter="fade">
                                      <p:cBhvr>
                                        <p:cTn id="7" dur="500"/>
                                        <p:tgtEl>
                                          <p:spTgt spid="1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3">
                                            <p:txEl>
                                              <p:pRg st="2" end="2"/>
                                            </p:txEl>
                                          </p:spTgt>
                                        </p:tgtEl>
                                        <p:attrNameLst>
                                          <p:attrName>style.visibility</p:attrName>
                                        </p:attrNameLst>
                                      </p:cBhvr>
                                      <p:to>
                                        <p:strVal val="visible"/>
                                      </p:to>
                                    </p:set>
                                    <p:animEffect transition="in" filter="fade">
                                      <p:cBhvr>
                                        <p:cTn id="10" dur="500"/>
                                        <p:tgtEl>
                                          <p:spTgt spid="1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xEl>
                                              <p:pRg st="3" end="3"/>
                                            </p:txEl>
                                          </p:spTgt>
                                        </p:tgtEl>
                                        <p:attrNameLst>
                                          <p:attrName>style.visibility</p:attrName>
                                        </p:attrNameLst>
                                      </p:cBhvr>
                                      <p:to>
                                        <p:strVal val="visible"/>
                                      </p:to>
                                    </p:set>
                                    <p:animEffect transition="in" filter="fade">
                                      <p:cBhvr>
                                        <p:cTn id="13" dur="500"/>
                                        <p:tgtEl>
                                          <p:spTgt spid="1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3">
            <a:extLst>
              <a:ext uri="{FF2B5EF4-FFF2-40B4-BE49-F238E27FC236}">
                <a16:creationId xmlns:a16="http://schemas.microsoft.com/office/drawing/2014/main" id="{AF8C4FCB-5FE5-B244-C789-0247364A53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11103"/>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0" y="1081364"/>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三</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比较法</a:t>
            </a:r>
            <a:r>
              <a:rPr lang="en-US"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欧洲</a:t>
            </a:r>
          </a:p>
        </p:txBody>
      </p:sp>
      <p:sp>
        <p:nvSpPr>
          <p:cNvPr id="4" name="左大括号 3">
            <a:extLst>
              <a:ext uri="{FF2B5EF4-FFF2-40B4-BE49-F238E27FC236}">
                <a16:creationId xmlns:a16="http://schemas.microsoft.com/office/drawing/2014/main" id="{3719B093-6F1A-6BB1-B3B3-2A90CC5C674E}"/>
              </a:ext>
            </a:extLst>
          </p:cNvPr>
          <p:cNvSpPr/>
          <p:nvPr/>
        </p:nvSpPr>
        <p:spPr>
          <a:xfrm>
            <a:off x="315065" y="1931075"/>
            <a:ext cx="457200" cy="4682295"/>
          </a:xfrm>
          <a:prstGeom prst="leftBrace">
            <a:avLst/>
          </a:prstGeom>
          <a:noFill/>
          <a:ln w="28575">
            <a:solidFill>
              <a:srgbClr val="94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grpSp>
        <p:nvGrpSpPr>
          <p:cNvPr id="5" name="组合 4">
            <a:extLst>
              <a:ext uri="{FF2B5EF4-FFF2-40B4-BE49-F238E27FC236}">
                <a16:creationId xmlns:a16="http://schemas.microsoft.com/office/drawing/2014/main" id="{81E23FA7-4B92-A1F4-A938-1DE5C1E0656F}"/>
              </a:ext>
            </a:extLst>
          </p:cNvPr>
          <p:cNvGrpSpPr/>
          <p:nvPr/>
        </p:nvGrpSpPr>
        <p:grpSpPr>
          <a:xfrm>
            <a:off x="939439" y="2138225"/>
            <a:ext cx="8351405" cy="369332"/>
            <a:chOff x="2908279" y="4911634"/>
            <a:chExt cx="8351405" cy="369332"/>
          </a:xfrm>
        </p:grpSpPr>
        <p:sp>
          <p:nvSpPr>
            <p:cNvPr id="6" name="椭圆 5">
              <a:extLst>
                <a:ext uri="{FF2B5EF4-FFF2-40B4-BE49-F238E27FC236}">
                  <a16:creationId xmlns:a16="http://schemas.microsoft.com/office/drawing/2014/main" id="{2B414BC3-EB55-125A-323D-2160180DFF18}"/>
                </a:ext>
              </a:extLst>
            </p:cNvPr>
            <p:cNvSpPr/>
            <p:nvPr/>
          </p:nvSpPr>
          <p:spPr>
            <a:xfrm>
              <a:off x="2908279" y="4942683"/>
              <a:ext cx="300038" cy="300038"/>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7" name="文本框 6">
              <a:extLst>
                <a:ext uri="{FF2B5EF4-FFF2-40B4-BE49-F238E27FC236}">
                  <a16:creationId xmlns:a16="http://schemas.microsoft.com/office/drawing/2014/main" id="{35B44D77-48AD-AB6A-9BE8-012AF633F54E}"/>
                </a:ext>
              </a:extLst>
            </p:cNvPr>
            <p:cNvSpPr txBox="1"/>
            <p:nvPr/>
          </p:nvSpPr>
          <p:spPr>
            <a:xfrm>
              <a:off x="2989262" y="4911634"/>
              <a:ext cx="8270422" cy="369332"/>
            </a:xfrm>
            <a:prstGeom prst="rect">
              <a:avLst/>
            </a:prstGeom>
            <a:noFill/>
          </p:spPr>
          <p:txBody>
            <a:bodyPr wrap="square">
              <a:spAutoFit/>
            </a:bodyPr>
            <a:lstStyle/>
            <a:p>
              <a:pPr indent="287020" algn="just">
                <a:defRPr/>
              </a:pPr>
              <a:r>
                <a:rPr lang="zh-CN" altLang="en-US"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欧盟</a:t>
              </a:r>
              <a:r>
                <a:rPr lang="en-US" altLang="zh-C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a:t>
              </a:r>
              <a:r>
                <a:rPr lang="zh-CN" altLang="en-US"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人工智能法案</a:t>
              </a:r>
              <a:r>
                <a:rPr lang="en-US" altLang="zh-C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a:t>
              </a:r>
              <a:r>
                <a:rPr lang="zh-CN" altLang="en-US"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a:t>
              </a:r>
              <a:r>
                <a:rPr lang="en" altLang="zh-C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Artificial Intelligence Act, 2024</a:t>
              </a:r>
              <a:r>
                <a:rPr lang="zh-CN" altLang="en"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a:t>
              </a:r>
            </a:p>
          </p:txBody>
        </p:sp>
      </p:grpSp>
      <p:sp>
        <p:nvSpPr>
          <p:cNvPr id="11" name="文本框 10">
            <a:extLst>
              <a:ext uri="{FF2B5EF4-FFF2-40B4-BE49-F238E27FC236}">
                <a16:creationId xmlns:a16="http://schemas.microsoft.com/office/drawing/2014/main" id="{2C951BBA-E8C2-C99A-DCDD-FE2E315EE40E}"/>
              </a:ext>
            </a:extLst>
          </p:cNvPr>
          <p:cNvSpPr txBox="1"/>
          <p:nvPr/>
        </p:nvSpPr>
        <p:spPr>
          <a:xfrm>
            <a:off x="406377" y="2726300"/>
            <a:ext cx="11702203" cy="2462213"/>
          </a:xfrm>
          <a:prstGeom prst="rect">
            <a:avLst/>
          </a:prstGeom>
          <a:noFill/>
        </p:spPr>
        <p:txBody>
          <a:bodyPr wrap="square">
            <a:spAutoFit/>
          </a:bodyPr>
          <a:lstStyle/>
          <a:p>
            <a:pPr lvl="1">
              <a:spcAft>
                <a:spcPts val="1200"/>
              </a:spcAft>
            </a:pPr>
            <a:r>
              <a:rPr lang="en-US" altLang="zh-CN" kern="100" spc="40" dirty="0">
                <a:latin typeface="FangSong" panose="02010609060101010101" pitchFamily="49" charset="-122"/>
                <a:ea typeface="FangSong" panose="02010609060101010101" pitchFamily="49" charset="-122"/>
                <a:cs typeface="Times New Roman" panose="02020603050405020304" pitchFamily="18" charset="0"/>
              </a:rPr>
              <a:t>Recitals.(6). ……</a:t>
            </a:r>
            <a:r>
              <a:rPr lang="zh-CN" altLang="en-US" kern="100" spc="40" dirty="0">
                <a:latin typeface="FangSong" panose="02010609060101010101" pitchFamily="49" charset="-122"/>
                <a:ea typeface="FangSong" panose="02010609060101010101" pitchFamily="49" charset="-122"/>
                <a:cs typeface="Times New Roman" panose="02020603050405020304" pitchFamily="18" charset="0"/>
              </a:rPr>
              <a:t>人工智能系统的一个主要特点是具有推理能力。这种推理指的是获得输出的过程，如预测、内容、建议或决策，</a:t>
            </a:r>
            <a:r>
              <a:rPr lang="zh-CN" altLang="en-US" b="1" kern="100" spc="4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也指人工智能系统从输入</a:t>
            </a:r>
            <a:r>
              <a:rPr lang="en-US" altLang="zh-CN" b="1" kern="100" spc="4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zh-CN" altLang="en-US" b="1" kern="100" spc="4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数据中推导出模型和</a:t>
            </a:r>
            <a:r>
              <a:rPr lang="en-US" altLang="zh-CN" b="1" kern="100" spc="4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a:t>
            </a:r>
            <a:r>
              <a:rPr lang="zh-CN" altLang="en-US" b="1" kern="100" spc="4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或算法的能力</a:t>
            </a:r>
            <a:r>
              <a:rPr lang="zh-CN" altLang="en-US" kern="100" spc="40" dirty="0">
                <a:latin typeface="FangSong" panose="02010609060101010101" pitchFamily="49" charset="-122"/>
                <a:ea typeface="FangSong" panose="02010609060101010101" pitchFamily="49" charset="-122"/>
                <a:cs typeface="Times New Roman" panose="02020603050405020304" pitchFamily="18" charset="0"/>
              </a:rPr>
              <a:t>，</a:t>
            </a:r>
            <a:r>
              <a:rPr lang="en-US" altLang="zh-CN" kern="100" spc="40" dirty="0">
                <a:latin typeface="FangSong" panose="02010609060101010101" pitchFamily="49" charset="-122"/>
                <a:ea typeface="FangSong" panose="02010609060101010101" pitchFamily="49" charset="-122"/>
                <a:cs typeface="Times New Roman" panose="02020603050405020304" pitchFamily="18" charset="0"/>
              </a:rPr>
              <a:t>…… 【</a:t>
            </a:r>
            <a:r>
              <a:rPr lang="zh-CN" altLang="en-US" kern="100" spc="40" dirty="0">
                <a:latin typeface="FangSong" panose="02010609060101010101" pitchFamily="49" charset="-122"/>
                <a:ea typeface="FangSong" panose="02010609060101010101" pitchFamily="49" charset="-122"/>
                <a:cs typeface="Times New Roman" panose="02020603050405020304" pitchFamily="18" charset="0"/>
              </a:rPr>
              <a:t>这种推理就是算力的应用</a:t>
            </a:r>
            <a:r>
              <a:rPr lang="en-US" altLang="zh-CN" kern="100" spc="40" dirty="0">
                <a:latin typeface="FangSong" panose="02010609060101010101" pitchFamily="49" charset="-122"/>
                <a:ea typeface="FangSong" panose="02010609060101010101" pitchFamily="49" charset="-122"/>
                <a:cs typeface="Times New Roman" panose="02020603050405020304" pitchFamily="18" charset="0"/>
              </a:rPr>
              <a:t>】</a:t>
            </a:r>
          </a:p>
          <a:p>
            <a:pPr lvl="1">
              <a:spcAft>
                <a:spcPts val="1200"/>
              </a:spcAft>
            </a:pPr>
            <a:r>
              <a:rPr lang="en-US" altLang="zh-CN" kern="100" spc="40" dirty="0">
                <a:latin typeface="FangSong" panose="02010609060101010101" pitchFamily="49" charset="-122"/>
                <a:ea typeface="FangSong" panose="02010609060101010101" pitchFamily="49" charset="-122"/>
                <a:cs typeface="Times New Roman" panose="02020603050405020304" pitchFamily="18" charset="0"/>
              </a:rPr>
              <a:t>Recitals.(60o). </a:t>
            </a:r>
            <a:r>
              <a:rPr lang="zh-CN" altLang="en-US" kern="100" spc="40" dirty="0">
                <a:latin typeface="FangSong" panose="02010609060101010101" pitchFamily="49" charset="-122"/>
                <a:ea typeface="FangSong" panose="02010609060101010101" pitchFamily="49" charset="-122"/>
                <a:cs typeface="Times New Roman" panose="02020603050405020304" pitchFamily="18" charset="0"/>
              </a:rPr>
              <a:t>因为通用人工智能模型的培训需要大量的规划，包括</a:t>
            </a:r>
            <a:r>
              <a:rPr lang="zh-CN" altLang="en-US" b="1" kern="100" spc="4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计算资源的前期分配</a:t>
            </a:r>
            <a:r>
              <a:rPr lang="zh-CN" altLang="en-US" kern="100" spc="40" dirty="0">
                <a:latin typeface="FangSong" panose="02010609060101010101" pitchFamily="49" charset="-122"/>
                <a:ea typeface="FangSong" panose="02010609060101010101" pitchFamily="49" charset="-122"/>
                <a:cs typeface="Times New Roman" panose="02020603050405020304" pitchFamily="18" charset="0"/>
              </a:rPr>
              <a:t>，因此，通用人工智能模型的提供者能够在培训完成之前就知道其模型是否会达到阈值。在此通知的背景下，提供者应当能够证明，由于其特殊性，通用人工智能模型在特殊情况下不会带来系统性风险，因此不应被归类为具有系统性风险的通用人工智能模型。</a:t>
            </a:r>
            <a:r>
              <a:rPr lang="en-US" altLang="zh-CN" kern="100" spc="40" dirty="0">
                <a:latin typeface="FangSong" panose="02010609060101010101" pitchFamily="49" charset="-122"/>
                <a:ea typeface="FangSong" panose="02010609060101010101" pitchFamily="49" charset="-122"/>
                <a:cs typeface="Times New Roman" panose="02020603050405020304" pitchFamily="18" charset="0"/>
              </a:rPr>
              <a:t>【</a:t>
            </a:r>
            <a:r>
              <a:rPr lang="zh-CN" altLang="en-US" kern="100" spc="40" dirty="0">
                <a:latin typeface="FangSong" panose="02010609060101010101" pitchFamily="49" charset="-122"/>
                <a:ea typeface="FangSong" panose="02010609060101010101" pitchFamily="49" charset="-122"/>
                <a:cs typeface="Times New Roman" panose="02020603050405020304" pitchFamily="18" charset="0"/>
              </a:rPr>
              <a:t>通用人工智能模型在训练规划阶段就应当做好算力资源的分配，并且应当研判是否会带来系统性风险</a:t>
            </a:r>
            <a:r>
              <a:rPr lang="en-US" altLang="zh-CN" kern="100" spc="40" dirty="0">
                <a:latin typeface="FangSong" panose="02010609060101010101" pitchFamily="49" charset="-122"/>
                <a:ea typeface="FangSong" panose="02010609060101010101" pitchFamily="49" charset="-122"/>
                <a:cs typeface="Times New Roman" panose="02020603050405020304" pitchFamily="18" charset="0"/>
              </a:rPr>
              <a:t>】</a:t>
            </a:r>
          </a:p>
        </p:txBody>
      </p:sp>
    </p:spTree>
    <p:extLst>
      <p:ext uri="{BB962C8B-B14F-4D97-AF65-F5344CB8AC3E}">
        <p14:creationId xmlns:p14="http://schemas.microsoft.com/office/powerpoint/2010/main" val="4163406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3">
            <a:extLst>
              <a:ext uri="{FF2B5EF4-FFF2-40B4-BE49-F238E27FC236}">
                <a16:creationId xmlns:a16="http://schemas.microsoft.com/office/drawing/2014/main" id="{AF8C4FCB-5FE5-B244-C789-0247364A53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11103"/>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0" y="1081364"/>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48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四</a:t>
            </a: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算力相关法律政策未来的发展方向：类比电力</a:t>
            </a:r>
          </a:p>
        </p:txBody>
      </p:sp>
      <p:sp>
        <p:nvSpPr>
          <p:cNvPr id="14" name="文本框 12">
            <a:extLst>
              <a:ext uri="{FF2B5EF4-FFF2-40B4-BE49-F238E27FC236}">
                <a16:creationId xmlns:a16="http://schemas.microsoft.com/office/drawing/2014/main" id="{0759975E-78AA-75D1-FEA3-1E48CA267E01}"/>
              </a:ext>
            </a:extLst>
          </p:cNvPr>
          <p:cNvSpPr txBox="1"/>
          <p:nvPr/>
        </p:nvSpPr>
        <p:spPr>
          <a:xfrm>
            <a:off x="19050" y="1783150"/>
            <a:ext cx="12172950" cy="5832366"/>
          </a:xfrm>
          <a:prstGeom prst="rect">
            <a:avLst/>
          </a:prstGeom>
          <a:noFill/>
        </p:spPr>
        <p:txBody>
          <a:bodyPr wrap="square">
            <a:spAutoFit/>
          </a:bodyPr>
          <a:lstStyle/>
          <a:p>
            <a:pPr indent="287020" algn="just">
              <a:spcAft>
                <a:spcPts val="600"/>
              </a:spcAft>
              <a:defRPr/>
            </a:pPr>
            <a:r>
              <a:rPr lang="zh-CN" altLang="en-US" kern="100" spc="40" dirty="0">
                <a:latin typeface="KaiTi" panose="02010609060101010101" pitchFamily="49" charset="-122"/>
                <a:ea typeface="KaiTi" panose="02010609060101010101" pitchFamily="49" charset="-122"/>
                <a:cs typeface="Times New Roman" panose="02020603050405020304" pitchFamily="18" charset="0"/>
              </a:rPr>
              <a:t>电力与算力具有相似性，都是无体无形，但又为人类所认知和控制。因此，可以通过电力相关法律政策的发展类比算力，从而明确算力相关法律政策未来的发展动向。</a:t>
            </a: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indent="287020" algn="just">
              <a:spcAft>
                <a:spcPts val="600"/>
              </a:spcAft>
              <a:defRPr/>
            </a:pP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algn="just">
              <a:spcAft>
                <a:spcPts val="600"/>
              </a:spcAft>
              <a:defRPr/>
            </a:pPr>
            <a:r>
              <a:rPr lang="en-US" altLang="zh-CN" sz="2000" b="1" dirty="0">
                <a:solidFill>
                  <a:srgbClr val="940000"/>
                </a:solidFill>
                <a:latin typeface="等线" panose="02010600030101010101" pitchFamily="2" charset="-122"/>
                <a:ea typeface="等线" panose="02010600030101010101" pitchFamily="2" charset="-122"/>
              </a:rPr>
              <a:t>1. </a:t>
            </a:r>
            <a:r>
              <a:rPr lang="zh-CN" altLang="en-US" sz="2000" b="1" dirty="0">
                <a:solidFill>
                  <a:srgbClr val="940000"/>
                </a:solidFill>
                <a:latin typeface="等线" panose="02010600030101010101" pitchFamily="2" charset="-122"/>
                <a:ea typeface="等线" panose="02010600030101010101" pitchFamily="2" charset="-122"/>
              </a:rPr>
              <a:t>电力的发展简史</a:t>
            </a:r>
            <a:endParaRPr lang="en-US" altLang="zh-CN" sz="2000" b="1" dirty="0">
              <a:solidFill>
                <a:srgbClr val="940000"/>
              </a:solidFill>
              <a:latin typeface="等线" panose="02010600030101010101" pitchFamily="2" charset="-122"/>
              <a:ea typeface="等线" panose="02010600030101010101" pitchFamily="2" charset="-122"/>
            </a:endParaRPr>
          </a:p>
          <a:p>
            <a:pPr indent="457200" algn="just">
              <a:spcAft>
                <a:spcPts val="600"/>
              </a:spcAft>
              <a:defRPr/>
            </a:pPr>
            <a:r>
              <a:rPr lang="en-US" altLang="zh-CN" sz="2000" dirty="0">
                <a:latin typeface="等线" panose="02010600030101010101" pitchFamily="2" charset="-122"/>
                <a:ea typeface="等线" panose="02010600030101010101" pitchFamily="2" charset="-122"/>
              </a:rPr>
              <a:t>1831</a:t>
            </a:r>
            <a:r>
              <a:rPr lang="zh-CN" altLang="en-US" sz="2000" dirty="0">
                <a:latin typeface="等线" panose="02010600030101010101" pitchFamily="2" charset="-122"/>
                <a:ea typeface="等线" panose="02010600030101010101" pitchFamily="2" charset="-122"/>
              </a:rPr>
              <a:t>年，迈克尔</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法拉第发现了电磁感应现象。随后，电动机与发电机相继发明，电灯泡等用电设备发明，电力可以应用于人类生产生活。</a:t>
            </a:r>
          </a:p>
          <a:p>
            <a:pPr indent="457200" algn="just">
              <a:spcAft>
                <a:spcPts val="600"/>
              </a:spcAft>
              <a:defRPr/>
            </a:pPr>
            <a:r>
              <a:rPr lang="en-US" altLang="zh-CN" sz="2000" dirty="0">
                <a:latin typeface="等线" panose="02010600030101010101" pitchFamily="2" charset="-122"/>
                <a:ea typeface="等线" panose="02010600030101010101" pitchFamily="2" charset="-122"/>
              </a:rPr>
              <a:t>1891</a:t>
            </a:r>
            <a:r>
              <a:rPr lang="zh-CN" altLang="en-US" sz="2000" dirty="0">
                <a:latin typeface="等线" panose="02010600030101010101" pitchFamily="2" charset="-122"/>
                <a:ea typeface="等线" panose="02010600030101010101" pitchFamily="2" charset="-122"/>
              </a:rPr>
              <a:t>年，特斯拉发明高频交流发电机，电力开始大规模商用。</a:t>
            </a:r>
            <a:endParaRPr lang="en-US" altLang="zh-CN" sz="2000" dirty="0">
              <a:latin typeface="等线" panose="02010600030101010101" pitchFamily="2" charset="-122"/>
              <a:ea typeface="等线" panose="02010600030101010101" pitchFamily="2" charset="-122"/>
            </a:endParaRPr>
          </a:p>
          <a:p>
            <a:pPr indent="457200" algn="just">
              <a:spcAft>
                <a:spcPts val="600"/>
              </a:spcAft>
              <a:defRPr/>
            </a:pPr>
            <a:endParaRPr lang="en-US" altLang="zh-CN" sz="2000" dirty="0">
              <a:latin typeface="等线" panose="02010600030101010101" pitchFamily="2" charset="-122"/>
              <a:ea typeface="等线" panose="02010600030101010101" pitchFamily="2" charset="-122"/>
            </a:endParaRPr>
          </a:p>
          <a:p>
            <a:r>
              <a:rPr lang="en-US" altLang="zh-CN" sz="2000" b="1" dirty="0">
                <a:solidFill>
                  <a:srgbClr val="940000"/>
                </a:solidFill>
                <a:latin typeface="等线" panose="02010600030101010101" pitchFamily="2" charset="-122"/>
                <a:ea typeface="等线" panose="02010600030101010101" pitchFamily="2" charset="-122"/>
              </a:rPr>
              <a:t>2. </a:t>
            </a:r>
            <a:r>
              <a:rPr lang="zh-CN" altLang="zh-CN" sz="2000" b="1" dirty="0">
                <a:solidFill>
                  <a:srgbClr val="940000"/>
                </a:solidFill>
                <a:latin typeface="等线" panose="02010600030101010101" pitchFamily="2" charset="-122"/>
                <a:ea typeface="等线" panose="02010600030101010101" pitchFamily="2" charset="-122"/>
              </a:rPr>
              <a:t>电力发展阶段法律与政策的回应</a:t>
            </a:r>
          </a:p>
          <a:p>
            <a:pPr indent="457200"/>
            <a:r>
              <a:rPr lang="zh-CN" altLang="zh-CN" sz="2000" dirty="0">
                <a:latin typeface="等线" panose="02010600030101010101" pitchFamily="2" charset="-122"/>
                <a:ea typeface="等线" panose="02010600030101010101" pitchFamily="2" charset="-122"/>
              </a:rPr>
              <a:t>电力工业是关系国计民生的基础性产业和公用事业，具有工业和商业双重特性。</a:t>
            </a:r>
          </a:p>
          <a:p>
            <a:pPr indent="457200"/>
            <a:r>
              <a:rPr lang="zh-CN" altLang="zh-CN" sz="2000" dirty="0">
                <a:latin typeface="等线" panose="02010600030101010101" pitchFamily="2" charset="-122"/>
                <a:ea typeface="等线" panose="02010600030101010101" pitchFamily="2" charset="-122"/>
              </a:rPr>
              <a:t>在电力的早期发展阶段，电力领域的立法与政策改革体现国家重大的政策决定。</a:t>
            </a:r>
          </a:p>
          <a:p>
            <a:pPr indent="457200"/>
            <a:r>
              <a:rPr lang="zh-CN" altLang="zh-CN" sz="2000" dirty="0">
                <a:latin typeface="等线" panose="02010600030101010101" pitchFamily="2" charset="-122"/>
                <a:ea typeface="等线" panose="02010600030101010101" pitchFamily="2" charset="-122"/>
              </a:rPr>
              <a:t>电力的早期的法律保障可以分为两部分，</a:t>
            </a:r>
            <a:r>
              <a:rPr lang="zh-CN" altLang="zh-CN" sz="2000" b="1" dirty="0">
                <a:latin typeface="等线" panose="02010600030101010101" pitchFamily="2" charset="-122"/>
                <a:ea typeface="等线" panose="02010600030101010101" pitchFamily="2" charset="-122"/>
              </a:rPr>
              <a:t>其一</a:t>
            </a:r>
            <a:r>
              <a:rPr lang="zh-CN" altLang="zh-CN" sz="2000" dirty="0">
                <a:latin typeface="等线" panose="02010600030101010101" pitchFamily="2" charset="-122"/>
                <a:ea typeface="等线" panose="02010600030101010101" pitchFamily="2" charset="-122"/>
              </a:rPr>
              <a:t>是对电力法律属性的确定，</a:t>
            </a:r>
            <a:r>
              <a:rPr lang="zh-CN" altLang="zh-CN" sz="2000" b="1" dirty="0">
                <a:latin typeface="等线" panose="02010600030101010101" pitchFamily="2" charset="-122"/>
                <a:ea typeface="等线" panose="02010600030101010101" pitchFamily="2" charset="-122"/>
              </a:rPr>
              <a:t>其二</a:t>
            </a:r>
            <a:r>
              <a:rPr lang="zh-CN" altLang="zh-CN" sz="2000" dirty="0">
                <a:latin typeface="等线" panose="02010600030101010101" pitchFamily="2" charset="-122"/>
                <a:ea typeface="等线" panose="02010600030101010101" pitchFamily="2" charset="-122"/>
              </a:rPr>
              <a:t>是对电力产业发展的法律规制。</a:t>
            </a:r>
          </a:p>
          <a:p>
            <a:pPr indent="457200" algn="just">
              <a:spcAft>
                <a:spcPts val="600"/>
              </a:spcAft>
              <a:defRPr/>
            </a:pPr>
            <a:endParaRPr lang="zh-CN" altLang="en-US" sz="2000" dirty="0">
              <a:latin typeface="SourceHanSansSC-Regular" pitchFamily="34" charset="-128"/>
              <a:ea typeface="SourceHanSansSC-Regular" pitchFamily="34" charset="-128"/>
            </a:endParaRPr>
          </a:p>
          <a:p>
            <a:pPr algn="just">
              <a:spcAft>
                <a:spcPts val="600"/>
              </a:spcAft>
              <a:defRPr/>
            </a:pP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indent="287020" algn="just">
              <a:spcAft>
                <a:spcPts val="600"/>
              </a:spcAft>
              <a:defRPr/>
            </a:pP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indent="287020" algn="just">
              <a:spcAft>
                <a:spcPts val="600"/>
              </a:spcAft>
              <a:defRPr/>
            </a:pPr>
            <a:endParaRPr lang="zh-CN" altLang="de-DE" kern="100" spc="40" dirty="0">
              <a:latin typeface="KaiTi" panose="02010609060101010101" pitchFamily="49" charset="-122"/>
              <a:ea typeface="KaiTi"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675018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5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xEl>
                                              <p:pRg st="3" end="3"/>
                                            </p:txEl>
                                          </p:spTgt>
                                        </p:tgtEl>
                                        <p:attrNameLst>
                                          <p:attrName>style.visibility</p:attrName>
                                        </p:attrNameLst>
                                      </p:cBhvr>
                                      <p:to>
                                        <p:strVal val="visible"/>
                                      </p:to>
                                    </p:set>
                                    <p:animEffect transition="in" filter="fade">
                                      <p:cBhvr>
                                        <p:cTn id="12" dur="500"/>
                                        <p:tgtEl>
                                          <p:spTgt spid="14">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4">
                                            <p:txEl>
                                              <p:pRg st="4" end="4"/>
                                            </p:txEl>
                                          </p:spTgt>
                                        </p:tgtEl>
                                        <p:attrNameLst>
                                          <p:attrName>style.visibility</p:attrName>
                                        </p:attrNameLst>
                                      </p:cBhvr>
                                      <p:to>
                                        <p:strVal val="visible"/>
                                      </p:to>
                                    </p:set>
                                    <p:animEffect transition="in" filter="fade">
                                      <p:cBhvr>
                                        <p:cTn id="15" dur="500"/>
                                        <p:tgtEl>
                                          <p:spTgt spid="14">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4">
                                            <p:txEl>
                                              <p:pRg st="7" end="7"/>
                                            </p:txEl>
                                          </p:spTgt>
                                        </p:tgtEl>
                                        <p:attrNameLst>
                                          <p:attrName>style.visibility</p:attrName>
                                        </p:attrNameLst>
                                      </p:cBhvr>
                                      <p:to>
                                        <p:strVal val="visible"/>
                                      </p:to>
                                    </p:set>
                                    <p:anim calcmode="lin" valueType="num">
                                      <p:cBhvr additive="base">
                                        <p:cTn id="20" dur="500" fill="hold"/>
                                        <p:tgtEl>
                                          <p:spTgt spid="14">
                                            <p:txEl>
                                              <p:pRg st="7" end="7"/>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4">
                                            <p:txEl>
                                              <p:pRg st="7" end="7"/>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14">
                                            <p:txEl>
                                              <p:pRg st="8" end="8"/>
                                            </p:txEl>
                                          </p:spTgt>
                                        </p:tgtEl>
                                        <p:attrNameLst>
                                          <p:attrName>style.visibility</p:attrName>
                                        </p:attrNameLst>
                                      </p:cBhvr>
                                      <p:to>
                                        <p:strVal val="visible"/>
                                      </p:to>
                                    </p:set>
                                    <p:anim calcmode="lin" valueType="num">
                                      <p:cBhvr additive="base">
                                        <p:cTn id="24" dur="500" fill="hold"/>
                                        <p:tgtEl>
                                          <p:spTgt spid="14">
                                            <p:txEl>
                                              <p:pRg st="8" end="8"/>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4">
                                            <p:txEl>
                                              <p:pRg st="8" end="8"/>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14">
                                            <p:txEl>
                                              <p:pRg st="9" end="9"/>
                                            </p:txEl>
                                          </p:spTgt>
                                        </p:tgtEl>
                                        <p:attrNameLst>
                                          <p:attrName>style.visibility</p:attrName>
                                        </p:attrNameLst>
                                      </p:cBhvr>
                                      <p:to>
                                        <p:strVal val="visible"/>
                                      </p:to>
                                    </p:set>
                                    <p:anim calcmode="lin" valueType="num">
                                      <p:cBhvr additive="base">
                                        <p:cTn id="28" dur="500" fill="hold"/>
                                        <p:tgtEl>
                                          <p:spTgt spid="14">
                                            <p:txEl>
                                              <p:pRg st="9" end="9"/>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14">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3">
            <a:extLst>
              <a:ext uri="{FF2B5EF4-FFF2-40B4-BE49-F238E27FC236}">
                <a16:creationId xmlns:a16="http://schemas.microsoft.com/office/drawing/2014/main" id="{9BC9FBDF-5CD4-CD0B-255C-D42FFEB3E32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25"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9201" name="image 201"/>
          <p:cNvPicPr>
            <a:picLocks noChangeAspect="1"/>
          </p:cNvPicPr>
          <p:nvPr/>
        </p:nvPicPr>
        <p:blipFill>
          <a:blip r:embed="rId4">
            <a:alphaModFix amt="20000"/>
          </a:blip>
          <a:srcRect/>
          <a:stretch>
            <a:fillRect/>
          </a:stretch>
        </p:blipFill>
        <p:spPr>
          <a:xfrm>
            <a:off x="-9523" y="40346"/>
            <a:ext cx="12191998" cy="3467100"/>
          </a:xfrm>
          <a:prstGeom prst="rect">
            <a:avLst/>
          </a:prstGeom>
        </p:spPr>
      </p:pic>
      <p:pic>
        <p:nvPicPr>
          <p:cNvPr id="9202" name="image 202"/>
          <p:cNvPicPr>
            <a:picLocks noChangeAspect="1"/>
          </p:cNvPicPr>
          <p:nvPr/>
        </p:nvPicPr>
        <p:blipFill>
          <a:blip r:embed="rId5"/>
          <a:srcRect/>
          <a:stretch>
            <a:fillRect/>
          </a:stretch>
        </p:blipFill>
        <p:spPr>
          <a:xfrm>
            <a:off x="1" y="0"/>
            <a:ext cx="12191998" cy="3263900"/>
          </a:xfrm>
          <a:prstGeom prst="rect">
            <a:avLst/>
          </a:prstGeom>
        </p:spPr>
      </p:pic>
      <p:pic>
        <p:nvPicPr>
          <p:cNvPr id="9203" name="image 203"/>
          <p:cNvPicPr>
            <a:picLocks noChangeAspect="1"/>
          </p:cNvPicPr>
          <p:nvPr/>
        </p:nvPicPr>
        <p:blipFill>
          <a:blip r:embed="rId6">
            <a:alphaModFix amt="7000"/>
          </a:blip>
          <a:srcRect/>
          <a:stretch>
            <a:fillRect/>
          </a:stretch>
        </p:blipFill>
        <p:spPr>
          <a:xfrm>
            <a:off x="0" y="0"/>
            <a:ext cx="12192000" cy="3263900"/>
          </a:xfrm>
          <a:prstGeom prst="rect">
            <a:avLst/>
          </a:prstGeom>
        </p:spPr>
      </p:pic>
      <p:grpSp>
        <p:nvGrpSpPr>
          <p:cNvPr id="204" name="组合 204"/>
          <p:cNvGrpSpPr/>
          <p:nvPr/>
        </p:nvGrpSpPr>
        <p:grpSpPr>
          <a:xfrm>
            <a:off x="3309854" y="665179"/>
            <a:ext cx="5575300" cy="1620421"/>
            <a:chOff x="6619707" y="1330358"/>
            <a:chExt cx="11150600" cy="3240841"/>
          </a:xfrm>
        </p:grpSpPr>
        <p:sp>
          <p:nvSpPr>
            <p:cNvPr id="205" name="Object 205"/>
            <p:cNvSpPr txBox="1"/>
            <p:nvPr/>
          </p:nvSpPr>
          <p:spPr>
            <a:xfrm>
              <a:off x="6619707" y="1330358"/>
              <a:ext cx="11150600" cy="2689583"/>
            </a:xfrm>
            <a:prstGeom prst="rect">
              <a:avLst/>
            </a:prstGeom>
          </p:spPr>
          <p:txBody>
            <a:bodyPr vert="horz" wrap="square" lIns="0" tIns="0" rIns="0" bIns="0" rtlCol="0" anchor="t" anchorCtr="0">
              <a:spAutoFit/>
            </a:bodyPr>
            <a:lstStyle/>
            <a:p>
              <a:pPr algn="ctr">
                <a:lnSpc>
                  <a:spcPct val="110000"/>
                </a:lnSpc>
              </a:pPr>
              <a:r>
                <a:rPr lang="zh-CN" altLang="en-US" sz="8400" dirty="0">
                  <a:solidFill>
                    <a:srgbClr val="FFFFFF"/>
                  </a:solidFill>
                  <a:latin typeface="OPPOSans-H"/>
                  <a:ea typeface="OPPOSans-H"/>
                </a:rPr>
                <a:t>目录</a:t>
              </a:r>
              <a:endParaRPr lang="zh-CN" altLang="en-US"/>
            </a:p>
          </p:txBody>
        </p:sp>
        <p:sp>
          <p:nvSpPr>
            <p:cNvPr id="206" name="Object 206"/>
            <p:cNvSpPr txBox="1"/>
            <p:nvPr/>
          </p:nvSpPr>
          <p:spPr>
            <a:xfrm>
              <a:off x="9017037" y="3895757"/>
              <a:ext cx="6510020" cy="675442"/>
            </a:xfrm>
            <a:prstGeom prst="rect">
              <a:avLst/>
            </a:prstGeom>
          </p:spPr>
          <p:txBody>
            <a:bodyPr vert="horz" wrap="square" lIns="0" tIns="0" rIns="0" bIns="0" rtlCol="0" anchor="t" anchorCtr="0">
              <a:spAutoFit/>
            </a:bodyPr>
            <a:lstStyle/>
            <a:p>
              <a:pPr algn="ctr">
                <a:lnSpc>
                  <a:spcPct val="110000"/>
                </a:lnSpc>
              </a:pPr>
              <a:r>
                <a:rPr lang="en-US" altLang="zh-CN" sz="2100" spc="600" dirty="0">
                  <a:solidFill>
                    <a:srgbClr val="FFFFFF"/>
                  </a:solidFill>
                  <a:latin typeface="OPPOSans-R"/>
                  <a:ea typeface="OPPOSans-R"/>
                </a:rPr>
                <a:t>CONTENTS</a:t>
              </a:r>
              <a:endParaRPr lang="zh-CN" altLang="en-US"/>
            </a:p>
          </p:txBody>
        </p:sp>
        <p:pic>
          <p:nvPicPr>
            <p:cNvPr id="9207" name="image 207"/>
            <p:cNvPicPr>
              <a:picLocks noChangeAspect="1"/>
            </p:cNvPicPr>
            <p:nvPr/>
          </p:nvPicPr>
          <p:blipFill>
            <a:blip r:embed="rId7"/>
            <a:srcRect/>
            <a:stretch>
              <a:fillRect/>
            </a:stretch>
          </p:blipFill>
          <p:spPr>
            <a:xfrm>
              <a:off x="8013699" y="4216399"/>
              <a:ext cx="1689100" cy="12700"/>
            </a:xfrm>
            <a:prstGeom prst="rect">
              <a:avLst/>
            </a:prstGeom>
          </p:spPr>
        </p:pic>
        <p:pic>
          <p:nvPicPr>
            <p:cNvPr id="9208" name="image 208"/>
            <p:cNvPicPr>
              <a:picLocks noChangeAspect="1"/>
            </p:cNvPicPr>
            <p:nvPr/>
          </p:nvPicPr>
          <p:blipFill>
            <a:blip r:embed="rId7"/>
            <a:srcRect/>
            <a:stretch>
              <a:fillRect/>
            </a:stretch>
          </p:blipFill>
          <p:spPr>
            <a:xfrm>
              <a:off x="14693899" y="4216399"/>
              <a:ext cx="1689100" cy="12700"/>
            </a:xfrm>
            <a:prstGeom prst="rect">
              <a:avLst/>
            </a:prstGeom>
          </p:spPr>
        </p:pic>
      </p:grpSp>
      <p:grpSp>
        <p:nvGrpSpPr>
          <p:cNvPr id="209" name="组合 209"/>
          <p:cNvGrpSpPr/>
          <p:nvPr/>
        </p:nvGrpSpPr>
        <p:grpSpPr>
          <a:xfrm>
            <a:off x="1555634" y="3429000"/>
            <a:ext cx="4546028" cy="860701"/>
            <a:chOff x="3111268" y="6858000"/>
            <a:chExt cx="9092056" cy="1721401"/>
          </a:xfrm>
        </p:grpSpPr>
        <p:sp>
          <p:nvSpPr>
            <p:cNvPr id="2010" name="Object 2010"/>
            <p:cNvSpPr txBox="1"/>
            <p:nvPr/>
          </p:nvSpPr>
          <p:spPr>
            <a:xfrm>
              <a:off x="5269124" y="6858000"/>
              <a:ext cx="5600700" cy="675442"/>
            </a:xfrm>
            <a:prstGeom prst="rect">
              <a:avLst/>
            </a:prstGeom>
          </p:spPr>
          <p:txBody>
            <a:bodyPr vert="horz" wrap="square" lIns="0" tIns="0" rIns="0" bIns="0" rtlCol="0" anchor="t" anchorCtr="0">
              <a:spAutoFit/>
            </a:bodyPr>
            <a:lstStyle/>
            <a:p>
              <a:pPr algn="l">
                <a:lnSpc>
                  <a:spcPct val="110000"/>
                </a:lnSpc>
              </a:pPr>
              <a:r>
                <a:rPr lang="en-US" altLang="zh-CN" sz="2100" dirty="0">
                  <a:solidFill>
                    <a:srgbClr val="AD2122"/>
                  </a:solidFill>
                  <a:latin typeface="OPPOSans-R"/>
                  <a:ea typeface="OPPOSans-R"/>
                </a:rPr>
                <a:t>PART ONE</a:t>
              </a:r>
              <a:endParaRPr lang="zh-CN" altLang="en-US"/>
            </a:p>
          </p:txBody>
        </p:sp>
        <p:sp>
          <p:nvSpPr>
            <p:cNvPr id="2011" name="Object 2011"/>
            <p:cNvSpPr txBox="1"/>
            <p:nvPr/>
          </p:nvSpPr>
          <p:spPr>
            <a:xfrm>
              <a:off x="5269124" y="7636334"/>
              <a:ext cx="6934200" cy="896527"/>
            </a:xfrm>
            <a:prstGeom prst="rect">
              <a:avLst/>
            </a:prstGeom>
          </p:spPr>
          <p:txBody>
            <a:bodyPr vert="horz" wrap="square" lIns="0" tIns="0" rIns="0" bIns="0" rtlCol="0" anchor="t" anchorCtr="0">
              <a:spAutoFit/>
            </a:bodyPr>
            <a:lstStyle/>
            <a:p>
              <a:pPr algn="l">
                <a:lnSpc>
                  <a:spcPct val="110000"/>
                </a:lnSpc>
              </a:pPr>
              <a:r>
                <a:rPr lang="zh-CN" altLang="en-US" sz="2800" dirty="0">
                  <a:solidFill>
                    <a:srgbClr val="16052A"/>
                  </a:solidFill>
                  <a:latin typeface="OPPOSans-H"/>
                  <a:ea typeface="OPPOSans-H"/>
                </a:rPr>
                <a:t>算力是什么</a:t>
              </a:r>
              <a:endParaRPr lang="zh-CN" altLang="en-US"/>
            </a:p>
          </p:txBody>
        </p:sp>
        <p:grpSp>
          <p:nvGrpSpPr>
            <p:cNvPr id="2012" name="组合 2012"/>
            <p:cNvGrpSpPr/>
            <p:nvPr/>
          </p:nvGrpSpPr>
          <p:grpSpPr>
            <a:xfrm>
              <a:off x="3111268" y="6861187"/>
              <a:ext cx="1771838" cy="1718214"/>
              <a:chOff x="3111268" y="6861187"/>
              <a:chExt cx="1771838" cy="1718214"/>
            </a:xfrm>
          </p:grpSpPr>
          <p:pic>
            <p:nvPicPr>
              <p:cNvPr id="92013" name="image 2013"/>
              <p:cNvPicPr>
                <a:picLocks noChangeAspect="1"/>
              </p:cNvPicPr>
              <p:nvPr/>
            </p:nvPicPr>
            <p:blipFill>
              <a:blip r:embed="rId8">
                <a:alphaModFix amt="20000"/>
              </a:blip>
              <a:srcRect/>
              <a:stretch>
                <a:fillRect/>
              </a:stretch>
            </p:blipFill>
            <p:spPr>
              <a:xfrm>
                <a:off x="3290310" y="6986605"/>
                <a:ext cx="1592796" cy="1592796"/>
              </a:xfrm>
              <a:prstGeom prst="rect">
                <a:avLst/>
              </a:prstGeom>
            </p:spPr>
          </p:pic>
          <p:pic>
            <p:nvPicPr>
              <p:cNvPr id="92014" name="image 2014"/>
              <p:cNvPicPr>
                <a:picLocks noChangeAspect="1"/>
              </p:cNvPicPr>
              <p:nvPr/>
            </p:nvPicPr>
            <p:blipFill>
              <a:blip r:embed="rId9"/>
              <a:srcRect/>
              <a:stretch>
                <a:fillRect/>
              </a:stretch>
            </p:blipFill>
            <p:spPr>
              <a:xfrm>
                <a:off x="3164892" y="6861187"/>
                <a:ext cx="1592798" cy="1592797"/>
              </a:xfrm>
              <a:prstGeom prst="rect">
                <a:avLst/>
              </a:prstGeom>
            </p:spPr>
          </p:pic>
          <p:sp>
            <p:nvSpPr>
              <p:cNvPr id="2015" name="Object 2015"/>
              <p:cNvSpPr txBox="1"/>
              <p:nvPr/>
            </p:nvSpPr>
            <p:spPr>
              <a:xfrm>
                <a:off x="3111268" y="7200387"/>
                <a:ext cx="1701800" cy="964880"/>
              </a:xfrm>
              <a:prstGeom prst="rect">
                <a:avLst/>
              </a:prstGeom>
            </p:spPr>
            <p:txBody>
              <a:bodyPr vert="horz" wrap="square" lIns="0" tIns="0" rIns="0" bIns="0" rtlCol="0" anchor="t" anchorCtr="0">
                <a:spAutoFit/>
              </a:bodyPr>
              <a:lstStyle/>
              <a:p>
                <a:pPr algn="ctr">
                  <a:lnSpc>
                    <a:spcPct val="110000"/>
                  </a:lnSpc>
                </a:pPr>
                <a:r>
                  <a:rPr lang="en-US" altLang="zh-CN" sz="3000" dirty="0">
                    <a:solidFill>
                      <a:srgbClr val="FFFFFF"/>
                    </a:solidFill>
                    <a:latin typeface="OPPOSans-H"/>
                    <a:ea typeface="OPPOSans-H"/>
                  </a:rPr>
                  <a:t>01</a:t>
                </a:r>
                <a:endParaRPr lang="zh-CN" altLang="en-US"/>
              </a:p>
            </p:txBody>
          </p:sp>
        </p:grpSp>
      </p:grpSp>
      <p:grpSp>
        <p:nvGrpSpPr>
          <p:cNvPr id="2016" name="组合 2016"/>
          <p:cNvGrpSpPr/>
          <p:nvPr/>
        </p:nvGrpSpPr>
        <p:grpSpPr>
          <a:xfrm>
            <a:off x="6611963" y="3429000"/>
            <a:ext cx="4546028" cy="860701"/>
            <a:chOff x="13223926" y="6858000"/>
            <a:chExt cx="9092056" cy="1721401"/>
          </a:xfrm>
        </p:grpSpPr>
        <p:sp>
          <p:nvSpPr>
            <p:cNvPr id="2017" name="Object 2017"/>
            <p:cNvSpPr txBox="1"/>
            <p:nvPr/>
          </p:nvSpPr>
          <p:spPr>
            <a:xfrm>
              <a:off x="15381782" y="6858000"/>
              <a:ext cx="5600700" cy="675442"/>
            </a:xfrm>
            <a:prstGeom prst="rect">
              <a:avLst/>
            </a:prstGeom>
          </p:spPr>
          <p:txBody>
            <a:bodyPr vert="horz" wrap="square" lIns="0" tIns="0" rIns="0" bIns="0" rtlCol="0" anchor="t" anchorCtr="0">
              <a:spAutoFit/>
            </a:bodyPr>
            <a:lstStyle/>
            <a:p>
              <a:pPr algn="l">
                <a:lnSpc>
                  <a:spcPct val="110000"/>
                </a:lnSpc>
              </a:pPr>
              <a:r>
                <a:rPr lang="en-US" altLang="zh-CN" sz="2100" dirty="0">
                  <a:solidFill>
                    <a:srgbClr val="AD2122"/>
                  </a:solidFill>
                  <a:latin typeface="OPPOSans-R"/>
                  <a:ea typeface="OPPOSans-R"/>
                </a:rPr>
                <a:t>PART THREE</a:t>
              </a:r>
              <a:endParaRPr lang="zh-CN" altLang="en-US"/>
            </a:p>
          </p:txBody>
        </p:sp>
        <p:sp>
          <p:nvSpPr>
            <p:cNvPr id="2018" name="Object 2018"/>
            <p:cNvSpPr txBox="1"/>
            <p:nvPr/>
          </p:nvSpPr>
          <p:spPr>
            <a:xfrm>
              <a:off x="15381782" y="7636334"/>
              <a:ext cx="6934200" cy="896527"/>
            </a:xfrm>
            <a:prstGeom prst="rect">
              <a:avLst/>
            </a:prstGeom>
          </p:spPr>
          <p:txBody>
            <a:bodyPr vert="horz" wrap="square" lIns="0" tIns="0" rIns="0" bIns="0" rtlCol="0" anchor="t" anchorCtr="0">
              <a:spAutoFit/>
            </a:bodyPr>
            <a:lstStyle/>
            <a:p>
              <a:pPr algn="l">
                <a:lnSpc>
                  <a:spcPct val="110000"/>
                </a:lnSpc>
              </a:pPr>
              <a:r>
                <a:rPr lang="zh-CN" altLang="en-US" sz="2800" dirty="0">
                  <a:solidFill>
                    <a:srgbClr val="16052A"/>
                  </a:solidFill>
                  <a:latin typeface="OPPOSans-H"/>
                  <a:ea typeface="OPPOSans-H"/>
                </a:rPr>
                <a:t>算力的法律政策保障</a:t>
              </a:r>
              <a:endParaRPr lang="zh-CN" altLang="en-US"/>
            </a:p>
          </p:txBody>
        </p:sp>
        <p:grpSp>
          <p:nvGrpSpPr>
            <p:cNvPr id="2019" name="组合 2019"/>
            <p:cNvGrpSpPr/>
            <p:nvPr/>
          </p:nvGrpSpPr>
          <p:grpSpPr>
            <a:xfrm>
              <a:off x="13223926" y="6861187"/>
              <a:ext cx="1771838" cy="1718214"/>
              <a:chOff x="13223926" y="6861187"/>
              <a:chExt cx="1771838" cy="1718214"/>
            </a:xfrm>
          </p:grpSpPr>
          <p:pic>
            <p:nvPicPr>
              <p:cNvPr id="92020" name="image 2020"/>
              <p:cNvPicPr>
                <a:picLocks noChangeAspect="1"/>
              </p:cNvPicPr>
              <p:nvPr/>
            </p:nvPicPr>
            <p:blipFill>
              <a:blip r:embed="rId8">
                <a:alphaModFix amt="20000"/>
              </a:blip>
              <a:srcRect/>
              <a:stretch>
                <a:fillRect/>
              </a:stretch>
            </p:blipFill>
            <p:spPr>
              <a:xfrm>
                <a:off x="13402968" y="6986605"/>
                <a:ext cx="1592796" cy="1592796"/>
              </a:xfrm>
              <a:prstGeom prst="rect">
                <a:avLst/>
              </a:prstGeom>
            </p:spPr>
          </p:pic>
          <p:pic>
            <p:nvPicPr>
              <p:cNvPr id="92021" name="image 2021"/>
              <p:cNvPicPr>
                <a:picLocks noChangeAspect="1"/>
              </p:cNvPicPr>
              <p:nvPr/>
            </p:nvPicPr>
            <p:blipFill>
              <a:blip r:embed="rId9"/>
              <a:srcRect/>
              <a:stretch>
                <a:fillRect/>
              </a:stretch>
            </p:blipFill>
            <p:spPr>
              <a:xfrm>
                <a:off x="13277550" y="6861187"/>
                <a:ext cx="1592798" cy="1592797"/>
              </a:xfrm>
              <a:prstGeom prst="rect">
                <a:avLst/>
              </a:prstGeom>
            </p:spPr>
          </p:pic>
          <p:sp>
            <p:nvSpPr>
              <p:cNvPr id="2022" name="Object 2022"/>
              <p:cNvSpPr txBox="1"/>
              <p:nvPr/>
            </p:nvSpPr>
            <p:spPr>
              <a:xfrm>
                <a:off x="13223926" y="7200387"/>
                <a:ext cx="1701800" cy="964880"/>
              </a:xfrm>
              <a:prstGeom prst="rect">
                <a:avLst/>
              </a:prstGeom>
            </p:spPr>
            <p:txBody>
              <a:bodyPr vert="horz" wrap="square" lIns="0" tIns="0" rIns="0" bIns="0" rtlCol="0" anchor="t" anchorCtr="0">
                <a:spAutoFit/>
              </a:bodyPr>
              <a:lstStyle/>
              <a:p>
                <a:pPr algn="ctr">
                  <a:lnSpc>
                    <a:spcPct val="110000"/>
                  </a:lnSpc>
                </a:pPr>
                <a:r>
                  <a:rPr lang="en-US" altLang="zh-CN" sz="3000" dirty="0">
                    <a:solidFill>
                      <a:srgbClr val="FFFFFF"/>
                    </a:solidFill>
                    <a:latin typeface="OPPOSans-H"/>
                    <a:ea typeface="OPPOSans-H"/>
                  </a:rPr>
                  <a:t>03</a:t>
                </a:r>
                <a:endParaRPr lang="zh-CN" altLang="en-US"/>
              </a:p>
            </p:txBody>
          </p:sp>
        </p:grpSp>
      </p:grpSp>
      <p:grpSp>
        <p:nvGrpSpPr>
          <p:cNvPr id="2023" name="组合 2023"/>
          <p:cNvGrpSpPr/>
          <p:nvPr/>
        </p:nvGrpSpPr>
        <p:grpSpPr>
          <a:xfrm>
            <a:off x="1555634" y="4845878"/>
            <a:ext cx="4546028" cy="860701"/>
            <a:chOff x="3111268" y="9691756"/>
            <a:chExt cx="9092056" cy="1721401"/>
          </a:xfrm>
        </p:grpSpPr>
        <p:sp>
          <p:nvSpPr>
            <p:cNvPr id="2024" name="Object 2024"/>
            <p:cNvSpPr txBox="1"/>
            <p:nvPr/>
          </p:nvSpPr>
          <p:spPr>
            <a:xfrm>
              <a:off x="5269124" y="9691756"/>
              <a:ext cx="5600700" cy="675442"/>
            </a:xfrm>
            <a:prstGeom prst="rect">
              <a:avLst/>
            </a:prstGeom>
          </p:spPr>
          <p:txBody>
            <a:bodyPr vert="horz" wrap="square" lIns="0" tIns="0" rIns="0" bIns="0" rtlCol="0" anchor="t" anchorCtr="0">
              <a:spAutoFit/>
            </a:bodyPr>
            <a:lstStyle/>
            <a:p>
              <a:pPr algn="l">
                <a:lnSpc>
                  <a:spcPct val="110000"/>
                </a:lnSpc>
              </a:pPr>
              <a:r>
                <a:rPr lang="en-US" altLang="zh-CN" sz="2100" dirty="0">
                  <a:solidFill>
                    <a:srgbClr val="AD2122"/>
                  </a:solidFill>
                  <a:latin typeface="OPPOSans-R"/>
                  <a:ea typeface="OPPOSans-R"/>
                </a:rPr>
                <a:t>PART TWO</a:t>
              </a:r>
              <a:endParaRPr lang="zh-CN" altLang="en-US"/>
            </a:p>
          </p:txBody>
        </p:sp>
        <p:sp>
          <p:nvSpPr>
            <p:cNvPr id="2025" name="Object 2025"/>
            <p:cNvSpPr txBox="1"/>
            <p:nvPr/>
          </p:nvSpPr>
          <p:spPr>
            <a:xfrm>
              <a:off x="5269124" y="10470090"/>
              <a:ext cx="6934200" cy="896527"/>
            </a:xfrm>
            <a:prstGeom prst="rect">
              <a:avLst/>
            </a:prstGeom>
          </p:spPr>
          <p:txBody>
            <a:bodyPr vert="horz" wrap="square" lIns="0" tIns="0" rIns="0" bIns="0" rtlCol="0" anchor="t" anchorCtr="0">
              <a:spAutoFit/>
            </a:bodyPr>
            <a:lstStyle/>
            <a:p>
              <a:pPr algn="l">
                <a:lnSpc>
                  <a:spcPct val="110000"/>
                </a:lnSpc>
              </a:pPr>
              <a:r>
                <a:rPr lang="zh-CN" altLang="en-US" sz="2800" dirty="0">
                  <a:solidFill>
                    <a:srgbClr val="16052A"/>
                  </a:solidFill>
                  <a:latin typeface="OPPOSans-H"/>
                  <a:ea typeface="OPPOSans-H"/>
                </a:rPr>
                <a:t>算力与相关技术</a:t>
              </a:r>
              <a:endParaRPr lang="zh-CN" altLang="en-US"/>
            </a:p>
          </p:txBody>
        </p:sp>
        <p:grpSp>
          <p:nvGrpSpPr>
            <p:cNvPr id="2026" name="组合 2026"/>
            <p:cNvGrpSpPr/>
            <p:nvPr/>
          </p:nvGrpSpPr>
          <p:grpSpPr>
            <a:xfrm>
              <a:off x="3111268" y="9694944"/>
              <a:ext cx="1771838" cy="1718213"/>
              <a:chOff x="3111268" y="9694944"/>
              <a:chExt cx="1771838" cy="1718213"/>
            </a:xfrm>
          </p:grpSpPr>
          <p:pic>
            <p:nvPicPr>
              <p:cNvPr id="92027" name="image 2027"/>
              <p:cNvPicPr>
                <a:picLocks noChangeAspect="1"/>
              </p:cNvPicPr>
              <p:nvPr/>
            </p:nvPicPr>
            <p:blipFill>
              <a:blip r:embed="rId8">
                <a:alphaModFix amt="20000"/>
              </a:blip>
              <a:srcRect/>
              <a:stretch>
                <a:fillRect/>
              </a:stretch>
            </p:blipFill>
            <p:spPr>
              <a:xfrm>
                <a:off x="3290310" y="9820361"/>
                <a:ext cx="1592796" cy="1592796"/>
              </a:xfrm>
              <a:prstGeom prst="rect">
                <a:avLst/>
              </a:prstGeom>
            </p:spPr>
          </p:pic>
          <p:pic>
            <p:nvPicPr>
              <p:cNvPr id="92028" name="image 2028"/>
              <p:cNvPicPr>
                <a:picLocks noChangeAspect="1"/>
              </p:cNvPicPr>
              <p:nvPr/>
            </p:nvPicPr>
            <p:blipFill>
              <a:blip r:embed="rId9"/>
              <a:srcRect/>
              <a:stretch>
                <a:fillRect/>
              </a:stretch>
            </p:blipFill>
            <p:spPr>
              <a:xfrm>
                <a:off x="3164892" y="9694944"/>
                <a:ext cx="1592798" cy="1592797"/>
              </a:xfrm>
              <a:prstGeom prst="rect">
                <a:avLst/>
              </a:prstGeom>
            </p:spPr>
          </p:pic>
          <p:sp>
            <p:nvSpPr>
              <p:cNvPr id="2029" name="Object 2029"/>
              <p:cNvSpPr txBox="1"/>
              <p:nvPr/>
            </p:nvSpPr>
            <p:spPr>
              <a:xfrm>
                <a:off x="3111268" y="10034142"/>
                <a:ext cx="1701800" cy="964879"/>
              </a:xfrm>
              <a:prstGeom prst="rect">
                <a:avLst/>
              </a:prstGeom>
            </p:spPr>
            <p:txBody>
              <a:bodyPr vert="horz" wrap="square" lIns="0" tIns="0" rIns="0" bIns="0" rtlCol="0" anchor="t" anchorCtr="0">
                <a:spAutoFit/>
              </a:bodyPr>
              <a:lstStyle/>
              <a:p>
                <a:pPr algn="ctr">
                  <a:lnSpc>
                    <a:spcPct val="110000"/>
                  </a:lnSpc>
                </a:pPr>
                <a:r>
                  <a:rPr lang="en-US" altLang="zh-CN" sz="3000" dirty="0">
                    <a:solidFill>
                      <a:srgbClr val="FFFFFF"/>
                    </a:solidFill>
                    <a:latin typeface="OPPOSans-H"/>
                    <a:ea typeface="OPPOSans-H"/>
                  </a:rPr>
                  <a:t>02</a:t>
                </a:r>
                <a:endParaRPr lang="zh-CN" altLang="en-US"/>
              </a:p>
            </p:txBody>
          </p:sp>
        </p:grpSp>
      </p:grpSp>
      <p:grpSp>
        <p:nvGrpSpPr>
          <p:cNvPr id="2030" name="组合 2030"/>
          <p:cNvGrpSpPr/>
          <p:nvPr/>
        </p:nvGrpSpPr>
        <p:grpSpPr>
          <a:xfrm>
            <a:off x="6611963" y="4845878"/>
            <a:ext cx="4546028" cy="860701"/>
            <a:chOff x="13223926" y="9691756"/>
            <a:chExt cx="9092056" cy="1721401"/>
          </a:xfrm>
        </p:grpSpPr>
        <p:sp>
          <p:nvSpPr>
            <p:cNvPr id="2031" name="Object 2031"/>
            <p:cNvSpPr txBox="1"/>
            <p:nvPr/>
          </p:nvSpPr>
          <p:spPr>
            <a:xfrm>
              <a:off x="15381782" y="9691756"/>
              <a:ext cx="5600700" cy="675442"/>
            </a:xfrm>
            <a:prstGeom prst="rect">
              <a:avLst/>
            </a:prstGeom>
          </p:spPr>
          <p:txBody>
            <a:bodyPr vert="horz" wrap="square" lIns="0" tIns="0" rIns="0" bIns="0" rtlCol="0" anchor="t" anchorCtr="0">
              <a:spAutoFit/>
            </a:bodyPr>
            <a:lstStyle/>
            <a:p>
              <a:pPr algn="l">
                <a:lnSpc>
                  <a:spcPct val="110000"/>
                </a:lnSpc>
              </a:pPr>
              <a:r>
                <a:rPr lang="en-US" altLang="zh-CN" sz="2100" dirty="0">
                  <a:solidFill>
                    <a:srgbClr val="AD2122"/>
                  </a:solidFill>
                  <a:latin typeface="OPPOSans-R"/>
                  <a:ea typeface="OPPOSans-R"/>
                </a:rPr>
                <a:t>PART FOUR</a:t>
              </a:r>
              <a:endParaRPr lang="zh-CN" altLang="en-US"/>
            </a:p>
          </p:txBody>
        </p:sp>
        <p:sp>
          <p:nvSpPr>
            <p:cNvPr id="2032" name="Object 2032"/>
            <p:cNvSpPr txBox="1"/>
            <p:nvPr/>
          </p:nvSpPr>
          <p:spPr>
            <a:xfrm>
              <a:off x="15381782" y="10470090"/>
              <a:ext cx="6934200" cy="896527"/>
            </a:xfrm>
            <a:prstGeom prst="rect">
              <a:avLst/>
            </a:prstGeom>
          </p:spPr>
          <p:txBody>
            <a:bodyPr vert="horz" wrap="square" lIns="0" tIns="0" rIns="0" bIns="0" rtlCol="0" anchor="t" anchorCtr="0">
              <a:spAutoFit/>
            </a:bodyPr>
            <a:lstStyle/>
            <a:p>
              <a:pPr algn="l">
                <a:lnSpc>
                  <a:spcPct val="110000"/>
                </a:lnSpc>
              </a:pPr>
              <a:r>
                <a:rPr lang="zh-CN" altLang="en-US" sz="2800" dirty="0">
                  <a:solidFill>
                    <a:srgbClr val="16052A"/>
                  </a:solidFill>
                  <a:latin typeface="OPPOSans-H"/>
                  <a:ea typeface="OPPOSans-H"/>
                </a:rPr>
                <a:t>算力的相关法律问题</a:t>
              </a:r>
              <a:endParaRPr lang="zh-CN" altLang="en-US"/>
            </a:p>
          </p:txBody>
        </p:sp>
        <p:grpSp>
          <p:nvGrpSpPr>
            <p:cNvPr id="2033" name="组合 2033"/>
            <p:cNvGrpSpPr/>
            <p:nvPr/>
          </p:nvGrpSpPr>
          <p:grpSpPr>
            <a:xfrm>
              <a:off x="13223926" y="9694944"/>
              <a:ext cx="1771838" cy="1718213"/>
              <a:chOff x="13223926" y="9694944"/>
              <a:chExt cx="1771838" cy="1718213"/>
            </a:xfrm>
          </p:grpSpPr>
          <p:pic>
            <p:nvPicPr>
              <p:cNvPr id="92034" name="image 2034"/>
              <p:cNvPicPr>
                <a:picLocks noChangeAspect="1"/>
              </p:cNvPicPr>
              <p:nvPr/>
            </p:nvPicPr>
            <p:blipFill>
              <a:blip r:embed="rId8">
                <a:alphaModFix amt="20000"/>
              </a:blip>
              <a:srcRect/>
              <a:stretch>
                <a:fillRect/>
              </a:stretch>
            </p:blipFill>
            <p:spPr>
              <a:xfrm>
                <a:off x="13402968" y="9820361"/>
                <a:ext cx="1592796" cy="1592796"/>
              </a:xfrm>
              <a:prstGeom prst="rect">
                <a:avLst/>
              </a:prstGeom>
            </p:spPr>
          </p:pic>
          <p:pic>
            <p:nvPicPr>
              <p:cNvPr id="92035" name="image 2035"/>
              <p:cNvPicPr>
                <a:picLocks noChangeAspect="1"/>
              </p:cNvPicPr>
              <p:nvPr/>
            </p:nvPicPr>
            <p:blipFill>
              <a:blip r:embed="rId9"/>
              <a:srcRect/>
              <a:stretch>
                <a:fillRect/>
              </a:stretch>
            </p:blipFill>
            <p:spPr>
              <a:xfrm>
                <a:off x="13277550" y="9694944"/>
                <a:ext cx="1592798" cy="1592797"/>
              </a:xfrm>
              <a:prstGeom prst="rect">
                <a:avLst/>
              </a:prstGeom>
            </p:spPr>
          </p:pic>
          <p:sp>
            <p:nvSpPr>
              <p:cNvPr id="2036" name="Object 2036"/>
              <p:cNvSpPr txBox="1"/>
              <p:nvPr/>
            </p:nvSpPr>
            <p:spPr>
              <a:xfrm>
                <a:off x="13223926" y="10034142"/>
                <a:ext cx="1701800" cy="964879"/>
              </a:xfrm>
              <a:prstGeom prst="rect">
                <a:avLst/>
              </a:prstGeom>
            </p:spPr>
            <p:txBody>
              <a:bodyPr vert="horz" wrap="square" lIns="0" tIns="0" rIns="0" bIns="0" rtlCol="0" anchor="t" anchorCtr="0">
                <a:spAutoFit/>
              </a:bodyPr>
              <a:lstStyle/>
              <a:p>
                <a:pPr algn="ctr">
                  <a:lnSpc>
                    <a:spcPct val="110000"/>
                  </a:lnSpc>
                </a:pPr>
                <a:r>
                  <a:rPr lang="en-US" altLang="zh-CN" sz="3000" dirty="0">
                    <a:solidFill>
                      <a:srgbClr val="FFFFFF"/>
                    </a:solidFill>
                    <a:latin typeface="OPPOSans-H"/>
                    <a:ea typeface="OPPOSans-H"/>
                  </a:rPr>
                  <a:t>04</a:t>
                </a:r>
                <a:endParaRPr lang="zh-CN" altLang="en-US"/>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3">
            <a:extLst>
              <a:ext uri="{FF2B5EF4-FFF2-40B4-BE49-F238E27FC236}">
                <a16:creationId xmlns:a16="http://schemas.microsoft.com/office/drawing/2014/main" id="{AF8C4FCB-5FE5-B244-C789-0247364A53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11103"/>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0" y="1081364"/>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48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四</a:t>
            </a: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算力相关法律政策未来的发展方向：类比电力</a:t>
            </a:r>
          </a:p>
        </p:txBody>
      </p:sp>
      <p:sp>
        <p:nvSpPr>
          <p:cNvPr id="14" name="文本框 12">
            <a:extLst>
              <a:ext uri="{FF2B5EF4-FFF2-40B4-BE49-F238E27FC236}">
                <a16:creationId xmlns:a16="http://schemas.microsoft.com/office/drawing/2014/main" id="{0759975E-78AA-75D1-FEA3-1E48CA267E01}"/>
              </a:ext>
            </a:extLst>
          </p:cNvPr>
          <p:cNvSpPr txBox="1"/>
          <p:nvPr/>
        </p:nvSpPr>
        <p:spPr>
          <a:xfrm>
            <a:off x="19050" y="1783150"/>
            <a:ext cx="12172950" cy="5847755"/>
          </a:xfrm>
          <a:prstGeom prst="rect">
            <a:avLst/>
          </a:prstGeom>
          <a:noFill/>
        </p:spPr>
        <p:txBody>
          <a:bodyPr wrap="square">
            <a:spAutoFit/>
          </a:bodyPr>
          <a:lstStyle/>
          <a:p>
            <a:pPr indent="457200" algn="just">
              <a:spcAft>
                <a:spcPts val="600"/>
              </a:spcAft>
              <a:defRPr/>
            </a:pPr>
            <a:r>
              <a:rPr lang="zh-CN" altLang="en-US" sz="2000" b="1" dirty="0">
                <a:solidFill>
                  <a:srgbClr val="940000"/>
                </a:solidFill>
                <a:latin typeface="等线" panose="02010600030101010101" pitchFamily="2" charset="-122"/>
                <a:ea typeface="等线" panose="02010600030101010101" pitchFamily="2" charset="-122"/>
              </a:rPr>
              <a:t>（</a:t>
            </a:r>
            <a:r>
              <a:rPr lang="en-US" altLang="zh-CN" sz="2000" b="1" dirty="0">
                <a:solidFill>
                  <a:srgbClr val="940000"/>
                </a:solidFill>
                <a:latin typeface="等线" panose="02010600030101010101" pitchFamily="2" charset="-122"/>
                <a:ea typeface="等线" panose="02010600030101010101" pitchFamily="2" charset="-122"/>
              </a:rPr>
              <a:t>1</a:t>
            </a:r>
            <a:r>
              <a:rPr lang="zh-CN" altLang="en-US" sz="2000" b="1" dirty="0">
                <a:solidFill>
                  <a:srgbClr val="940000"/>
                </a:solidFill>
                <a:latin typeface="等线" panose="02010600030101010101" pitchFamily="2" charset="-122"/>
                <a:ea typeface="等线" panose="02010600030101010101" pitchFamily="2" charset="-122"/>
              </a:rPr>
              <a:t>）关于确定电力法律属性的立法过程</a:t>
            </a:r>
            <a:endParaRPr lang="en-US" altLang="zh-CN" sz="2000" b="1" dirty="0">
              <a:solidFill>
                <a:srgbClr val="940000"/>
              </a:solidFill>
              <a:latin typeface="等线" panose="02010600030101010101" pitchFamily="2" charset="-122"/>
              <a:ea typeface="等线" panose="02010600030101010101" pitchFamily="2" charset="-122"/>
            </a:endParaRPr>
          </a:p>
          <a:p>
            <a:pPr marL="342900" indent="-342900" algn="just">
              <a:spcAft>
                <a:spcPts val="600"/>
              </a:spcAft>
              <a:buFont typeface="Arial" panose="020B0604020202020204" pitchFamily="34" charset="0"/>
              <a:buChar char="•"/>
              <a:defRPr/>
            </a:pPr>
            <a:r>
              <a:rPr lang="zh-CN" altLang="en-US" sz="2000" dirty="0">
                <a:latin typeface="等线" panose="02010600030101010101" pitchFamily="2" charset="-122"/>
                <a:ea typeface="等线" panose="02010600030101010101" pitchFamily="2" charset="-122"/>
              </a:rPr>
              <a:t>电力是一种</a:t>
            </a:r>
            <a:r>
              <a:rPr lang="zh-CN" altLang="en-US" sz="2000" b="1" dirty="0">
                <a:latin typeface="等线" panose="02010600030101010101" pitchFamily="2" charset="-122"/>
                <a:ea typeface="等线" panose="02010600030101010101" pitchFamily="2" charset="-122"/>
              </a:rPr>
              <a:t>无形的自然力</a:t>
            </a:r>
            <a:r>
              <a:rPr lang="zh-CN" altLang="en-US" sz="2000" dirty="0">
                <a:latin typeface="等线" panose="02010600030101010101" pitchFamily="2" charset="-122"/>
                <a:ea typeface="等线" panose="02010600030101010101" pitchFamily="2" charset="-122"/>
              </a:rPr>
              <a:t>。罗马法和</a:t>
            </a:r>
            <a:r>
              <a:rPr lang="en-US" altLang="zh-CN" sz="2000" dirty="0">
                <a:latin typeface="等线" panose="02010600030101010101" pitchFamily="2" charset="-122"/>
                <a:ea typeface="等线" panose="02010600030101010101" pitchFamily="2" charset="-122"/>
              </a:rPr>
              <a:t>19</a:t>
            </a:r>
            <a:r>
              <a:rPr lang="zh-CN" altLang="en-US" sz="2000" dirty="0">
                <a:latin typeface="等线" panose="02010600030101010101" pitchFamily="2" charset="-122"/>
                <a:ea typeface="等线" panose="02010600030101010101" pitchFamily="2" charset="-122"/>
              </a:rPr>
              <a:t>世纪大陆法系民法典均没有对自然力作出规定，罗马法上的有体物概念只存在于自然界中可以触知的实体物。</a:t>
            </a:r>
            <a:endParaRPr lang="en-US" altLang="zh-CN" sz="2000" dirty="0">
              <a:latin typeface="等线" panose="02010600030101010101" pitchFamily="2" charset="-122"/>
              <a:ea typeface="等线" panose="02010600030101010101" pitchFamily="2" charset="-122"/>
            </a:endParaRPr>
          </a:p>
          <a:p>
            <a:pPr marL="342900" indent="-342900" algn="just">
              <a:spcAft>
                <a:spcPts val="600"/>
              </a:spcAft>
              <a:buFont typeface="Arial" panose="020B0604020202020204" pitchFamily="34" charset="0"/>
              <a:buChar char="•"/>
              <a:defRPr/>
            </a:pPr>
            <a:r>
              <a:rPr lang="en-US" altLang="zh-CN" sz="2000" b="1" dirty="0">
                <a:latin typeface="等线" panose="02010600030101010101" pitchFamily="2" charset="-122"/>
                <a:ea typeface="等线" panose="02010600030101010101" pitchFamily="2" charset="-122"/>
              </a:rPr>
              <a:t>19</a:t>
            </a:r>
            <a:r>
              <a:rPr lang="zh-CN" altLang="en-US" sz="2000" b="1" dirty="0">
                <a:latin typeface="等线" panose="02010600030101010101" pitchFamily="2" charset="-122"/>
                <a:ea typeface="等线" panose="02010600030101010101" pitchFamily="2" charset="-122"/>
              </a:rPr>
              <a:t>世纪的大陆法系国家的立法</a:t>
            </a:r>
            <a:r>
              <a:rPr lang="zh-CN" altLang="en-US" sz="2000" dirty="0">
                <a:latin typeface="等线" panose="02010600030101010101" pitchFamily="2" charset="-122"/>
                <a:ea typeface="等线" panose="02010600030101010101" pitchFamily="2" charset="-122"/>
              </a:rPr>
              <a:t>一般</a:t>
            </a:r>
            <a:r>
              <a:rPr lang="zh-CN" altLang="en-US" sz="2000" b="1" dirty="0">
                <a:latin typeface="等线" panose="02010600030101010101" pitchFamily="2" charset="-122"/>
                <a:ea typeface="等线" panose="02010600030101010101" pitchFamily="2" charset="-122"/>
              </a:rPr>
              <a:t>不承认</a:t>
            </a:r>
            <a:r>
              <a:rPr lang="zh-CN" altLang="en-US" sz="2000" dirty="0">
                <a:latin typeface="等线" panose="02010600030101010101" pitchFamily="2" charset="-122"/>
                <a:ea typeface="等线" panose="02010600030101010101" pitchFamily="2" charset="-122"/>
              </a:rPr>
              <a:t>电力是一种法律上的物。</a:t>
            </a:r>
            <a:r>
              <a:rPr lang="en-US" altLang="zh-CN" sz="2000" dirty="0">
                <a:latin typeface="等线" panose="02010600030101010101" pitchFamily="2" charset="-122"/>
                <a:ea typeface="等线" panose="02010600030101010101" pitchFamily="2" charset="-122"/>
              </a:rPr>
              <a:t>1804</a:t>
            </a:r>
            <a:r>
              <a:rPr lang="zh-CN" altLang="en-US" sz="2000" dirty="0">
                <a:latin typeface="等线" panose="02010600030101010101" pitchFamily="2" charset="-122"/>
                <a:ea typeface="等线" panose="02010600030101010101" pitchFamily="2" charset="-122"/>
              </a:rPr>
              <a:t>年</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法国民法典</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没有关于无体物的规定。</a:t>
            </a:r>
            <a:r>
              <a:rPr lang="en-US" altLang="zh-CN" sz="2000" dirty="0">
                <a:latin typeface="等线" panose="02010600030101010101" pitchFamily="2" charset="-122"/>
                <a:ea typeface="等线" panose="02010600030101010101" pitchFamily="2" charset="-122"/>
              </a:rPr>
              <a:t>1896</a:t>
            </a:r>
            <a:r>
              <a:rPr lang="zh-CN" altLang="en-US" sz="2000" dirty="0">
                <a:latin typeface="等线" panose="02010600030101010101" pitchFamily="2" charset="-122"/>
                <a:ea typeface="等线" panose="02010600030101010101" pitchFamily="2" charset="-122"/>
              </a:rPr>
              <a:t>年</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德国民法典</a:t>
            </a:r>
            <a:r>
              <a:rPr lang="en-US" altLang="zh-CN" sz="2000" dirty="0">
                <a:latin typeface="等线" panose="02010600030101010101" pitchFamily="2" charset="-122"/>
                <a:ea typeface="等线" panose="02010600030101010101" pitchFamily="2" charset="-122"/>
              </a:rPr>
              <a:t>》 </a:t>
            </a:r>
            <a:r>
              <a:rPr lang="zh-CN" altLang="en-US" sz="2000" dirty="0">
                <a:latin typeface="等线" panose="02010600030101010101" pitchFamily="2" charset="-122"/>
                <a:ea typeface="等线" panose="02010600030101010101" pitchFamily="2" charset="-122"/>
              </a:rPr>
              <a:t>第</a:t>
            </a:r>
            <a:r>
              <a:rPr lang="en-US" altLang="zh-CN" sz="2000" dirty="0">
                <a:latin typeface="等线" panose="02010600030101010101" pitchFamily="2" charset="-122"/>
                <a:ea typeface="等线" panose="02010600030101010101" pitchFamily="2" charset="-122"/>
              </a:rPr>
              <a:t>90</a:t>
            </a:r>
            <a:r>
              <a:rPr lang="zh-CN" altLang="en-US" sz="2000" dirty="0">
                <a:latin typeface="等线" panose="02010600030101010101" pitchFamily="2" charset="-122"/>
                <a:ea typeface="等线" panose="02010600030101010101" pitchFamily="2" charset="-122"/>
              </a:rPr>
              <a:t>条规定：“本法所称的物为有体物”。 这种 “物必有体” 的界定将物权客体限定在“有体物”范围内自然就排除了当时已经进入社会生活的电力。</a:t>
            </a:r>
            <a:endParaRPr lang="en-US" altLang="zh-CN" sz="2000" dirty="0">
              <a:latin typeface="等线" panose="02010600030101010101" pitchFamily="2" charset="-122"/>
              <a:ea typeface="等线" panose="02010600030101010101" pitchFamily="2" charset="-122"/>
            </a:endParaRPr>
          </a:p>
          <a:p>
            <a:pPr marL="342900" indent="-342900" algn="just">
              <a:spcAft>
                <a:spcPts val="600"/>
              </a:spcAft>
              <a:buFont typeface="Arial" panose="020B0604020202020204" pitchFamily="34" charset="0"/>
              <a:buChar char="•"/>
              <a:defRPr/>
            </a:pPr>
            <a:r>
              <a:rPr lang="en-US" altLang="zh-CN" sz="2000" b="1" dirty="0">
                <a:latin typeface="等线" panose="02010600030101010101" pitchFamily="2" charset="-122"/>
                <a:ea typeface="等线" panose="02010600030101010101" pitchFamily="2" charset="-122"/>
              </a:rPr>
              <a:t>20</a:t>
            </a:r>
            <a:r>
              <a:rPr lang="zh-CN" altLang="en-US" sz="2000" b="1" dirty="0">
                <a:latin typeface="等线" panose="02010600030101010101" pitchFamily="2" charset="-122"/>
                <a:ea typeface="等线" panose="02010600030101010101" pitchFamily="2" charset="-122"/>
              </a:rPr>
              <a:t>世纪以来</a:t>
            </a:r>
            <a:r>
              <a:rPr lang="zh-CN" altLang="en-US" sz="2000" dirty="0">
                <a:latin typeface="等线" panose="02010600030101010101" pitchFamily="2" charset="-122"/>
                <a:ea typeface="等线" panose="02010600030101010101" pitchFamily="2" charset="-122"/>
              </a:rPr>
              <a:t>颁布的大陆法系民法典对作为自然力的电力作为物权客体</a:t>
            </a:r>
            <a:r>
              <a:rPr lang="zh-CN" altLang="en-US" sz="2000" b="1" dirty="0">
                <a:latin typeface="等线" panose="02010600030101010101" pitchFamily="2" charset="-122"/>
                <a:ea typeface="等线" panose="02010600030101010101" pitchFamily="2" charset="-122"/>
              </a:rPr>
              <a:t>普遍予以承认</a:t>
            </a:r>
            <a:r>
              <a:rPr lang="zh-CN" altLang="en-US" sz="2000" dirty="0">
                <a:latin typeface="等线" panose="02010600030101010101" pitchFamily="2" charset="-122"/>
                <a:ea typeface="等线" panose="02010600030101010101" pitchFamily="2" charset="-122"/>
              </a:rPr>
              <a:t>。如</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瑞士民法典</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日本民法典</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韩国民法典</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都有相关规定。</a:t>
            </a:r>
            <a:endParaRPr lang="en-US" altLang="zh-CN" sz="2000" dirty="0">
              <a:latin typeface="等线" panose="02010600030101010101" pitchFamily="2" charset="-122"/>
              <a:ea typeface="等线" panose="02010600030101010101" pitchFamily="2" charset="-122"/>
            </a:endParaRPr>
          </a:p>
          <a:p>
            <a:pPr marL="342900" indent="-342900" algn="just">
              <a:spcAft>
                <a:spcPts val="600"/>
              </a:spcAft>
              <a:buFont typeface="Arial" panose="020B0604020202020204" pitchFamily="34" charset="0"/>
              <a:buChar char="•"/>
              <a:defRPr/>
            </a:pPr>
            <a:r>
              <a:rPr lang="zh-CN" altLang="en-US" sz="2000" b="1" dirty="0">
                <a:latin typeface="等线" panose="02010600030101010101" pitchFamily="2" charset="-122"/>
                <a:ea typeface="等线" panose="02010600030101010101" pitchFamily="2" charset="-122"/>
              </a:rPr>
              <a:t>英美法系国家立法</a:t>
            </a:r>
            <a:r>
              <a:rPr lang="zh-CN" altLang="en-US" sz="2000" dirty="0">
                <a:latin typeface="等线" panose="02010600030101010101" pitchFamily="2" charset="-122"/>
                <a:ea typeface="等线" panose="02010600030101010101" pitchFamily="2" charset="-122"/>
              </a:rPr>
              <a:t>倾向于将电力视为一种</a:t>
            </a:r>
            <a:r>
              <a:rPr lang="zh-CN" altLang="en-US" sz="2000" b="1" dirty="0">
                <a:latin typeface="等线" panose="02010600030101010101" pitchFamily="2" charset="-122"/>
                <a:ea typeface="等线" panose="02010600030101010101" pitchFamily="2" charset="-122"/>
              </a:rPr>
              <a:t>产品</a:t>
            </a:r>
            <a:r>
              <a:rPr lang="zh-CN" altLang="en-US" sz="2000" dirty="0">
                <a:latin typeface="等线" panose="02010600030101010101" pitchFamily="2" charset="-122"/>
                <a:ea typeface="等线" panose="02010600030101010101" pitchFamily="2" charset="-122"/>
              </a:rPr>
              <a:t>。如</a:t>
            </a:r>
            <a:r>
              <a:rPr lang="en-US" altLang="zh-CN" sz="2000" dirty="0">
                <a:latin typeface="等线" panose="02010600030101010101" pitchFamily="2" charset="-122"/>
                <a:ea typeface="等线" panose="02010600030101010101" pitchFamily="2" charset="-122"/>
              </a:rPr>
              <a:t>1987</a:t>
            </a:r>
            <a:r>
              <a:rPr lang="zh-CN" altLang="en-US" sz="2000" dirty="0">
                <a:latin typeface="等线" panose="02010600030101010101" pitchFamily="2" charset="-122"/>
                <a:ea typeface="等线" panose="02010600030101010101" pitchFamily="2" charset="-122"/>
              </a:rPr>
              <a:t>年英国</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消费者保护法</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第</a:t>
            </a:r>
            <a:r>
              <a:rPr lang="en-US" altLang="zh-CN" sz="2000" dirty="0">
                <a:latin typeface="等线" panose="02010600030101010101" pitchFamily="2" charset="-122"/>
                <a:ea typeface="等线" panose="02010600030101010101" pitchFamily="2" charset="-122"/>
              </a:rPr>
              <a:t>1</a:t>
            </a:r>
            <a:r>
              <a:rPr lang="zh-CN" altLang="en-US" sz="2000" dirty="0">
                <a:latin typeface="等线" panose="02010600030101010101" pitchFamily="2" charset="-122"/>
                <a:ea typeface="等线" panose="02010600030101010101" pitchFamily="2" charset="-122"/>
              </a:rPr>
              <a:t>条规定：“任何物品或电力同时包括组成另一产品的产品无论此产品是否是以零配件或原材料或其他的形式构成前者”。美国法学会</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侵权法重述</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第三次</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产品责任</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第</a:t>
            </a:r>
            <a:r>
              <a:rPr lang="en-US" altLang="zh-CN" sz="2000" dirty="0">
                <a:latin typeface="等线" panose="02010600030101010101" pitchFamily="2" charset="-122"/>
                <a:ea typeface="等线" panose="02010600030101010101" pitchFamily="2" charset="-122"/>
              </a:rPr>
              <a:t>19</a:t>
            </a:r>
            <a:r>
              <a:rPr lang="zh-CN" altLang="en-US" sz="2000" dirty="0">
                <a:latin typeface="等线" panose="02010600030101010101" pitchFamily="2" charset="-122"/>
                <a:ea typeface="等线" panose="02010600030101010101" pitchFamily="2" charset="-122"/>
              </a:rPr>
              <a:t>条产品的定义规定：“ （</a:t>
            </a:r>
            <a:r>
              <a:rPr lang="en-US" altLang="zh-CN" sz="2000" dirty="0">
                <a:latin typeface="等线" panose="02010600030101010101" pitchFamily="2" charset="-122"/>
                <a:ea typeface="等线" panose="02010600030101010101" pitchFamily="2" charset="-122"/>
              </a:rPr>
              <a:t>a</a:t>
            </a:r>
            <a:r>
              <a:rPr lang="zh-CN" altLang="en-US" sz="2000" dirty="0">
                <a:latin typeface="等线" panose="02010600030101010101" pitchFamily="2" charset="-122"/>
                <a:ea typeface="等线" panose="02010600030101010101" pitchFamily="2" charset="-122"/>
              </a:rPr>
              <a:t>）产品是经过商业性销售以供使用或消费的有形动产。其他项目如不动产和电当他们的销售及适用与有形动产的销售及使用足够类似时也是产品适用本</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重述</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所述规则是适当的。”这一规定明确了电的产品属性。</a:t>
            </a:r>
          </a:p>
          <a:p>
            <a:pPr indent="457200" algn="just">
              <a:spcAft>
                <a:spcPts val="600"/>
              </a:spcAft>
              <a:defRPr/>
            </a:pPr>
            <a:endParaRPr lang="zh-CN" altLang="en-US" sz="2000" dirty="0">
              <a:latin typeface="SourceHanSansSC-Regular" pitchFamily="34" charset="-128"/>
              <a:ea typeface="SourceHanSansSC-Regular" pitchFamily="34" charset="-128"/>
            </a:endParaRPr>
          </a:p>
          <a:p>
            <a:pPr algn="just">
              <a:spcAft>
                <a:spcPts val="600"/>
              </a:spcAft>
              <a:defRPr/>
            </a:pP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indent="287020" algn="just">
              <a:spcAft>
                <a:spcPts val="600"/>
              </a:spcAft>
              <a:defRPr/>
            </a:pP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indent="287020" algn="just">
              <a:spcAft>
                <a:spcPts val="600"/>
              </a:spcAft>
              <a:defRPr/>
            </a:pPr>
            <a:endParaRPr lang="zh-CN" altLang="de-DE" kern="100" spc="40" dirty="0">
              <a:latin typeface="KaiTi" panose="02010609060101010101" pitchFamily="49" charset="-122"/>
              <a:ea typeface="KaiTi"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472478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xEl>
                                              <p:pRg st="1" end="1"/>
                                            </p:txEl>
                                          </p:spTgt>
                                        </p:tgtEl>
                                        <p:attrNameLst>
                                          <p:attrName>style.visibility</p:attrName>
                                        </p:attrNameLst>
                                      </p:cBhvr>
                                      <p:to>
                                        <p:strVal val="visible"/>
                                      </p:to>
                                    </p:set>
                                    <p:animEffect transition="in" filter="fade">
                                      <p:cBhvr>
                                        <p:cTn id="7" dur="500"/>
                                        <p:tgtEl>
                                          <p:spTgt spid="1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xEl>
                                              <p:pRg st="2" end="2"/>
                                            </p:txEl>
                                          </p:spTgt>
                                        </p:tgtEl>
                                        <p:attrNameLst>
                                          <p:attrName>style.visibility</p:attrName>
                                        </p:attrNameLst>
                                      </p:cBhvr>
                                      <p:to>
                                        <p:strVal val="visible"/>
                                      </p:to>
                                    </p:set>
                                    <p:animEffect transition="in" filter="fade">
                                      <p:cBhvr>
                                        <p:cTn id="12" dur="500"/>
                                        <p:tgtEl>
                                          <p:spTgt spid="1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4">
                                            <p:txEl>
                                              <p:pRg st="3" end="3"/>
                                            </p:txEl>
                                          </p:spTgt>
                                        </p:tgtEl>
                                        <p:attrNameLst>
                                          <p:attrName>style.visibility</p:attrName>
                                        </p:attrNameLst>
                                      </p:cBhvr>
                                      <p:to>
                                        <p:strVal val="visible"/>
                                      </p:to>
                                    </p:set>
                                    <p:anim calcmode="lin" valueType="num">
                                      <p:cBhvr additive="base">
                                        <p:cTn id="17" dur="500" fill="hold"/>
                                        <p:tgtEl>
                                          <p:spTgt spid="14">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4">
                                            <p:txEl>
                                              <p:pRg st="4" end="4"/>
                                            </p:txEl>
                                          </p:spTgt>
                                        </p:tgtEl>
                                        <p:attrNameLst>
                                          <p:attrName>style.visibility</p:attrName>
                                        </p:attrNameLst>
                                      </p:cBhvr>
                                      <p:to>
                                        <p:strVal val="visible"/>
                                      </p:to>
                                    </p:set>
                                    <p:animEffect transition="in" filter="fade">
                                      <p:cBhvr>
                                        <p:cTn id="23"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3">
            <a:extLst>
              <a:ext uri="{FF2B5EF4-FFF2-40B4-BE49-F238E27FC236}">
                <a16:creationId xmlns:a16="http://schemas.microsoft.com/office/drawing/2014/main" id="{AF8C4FCB-5FE5-B244-C789-0247364A53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11103"/>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0" y="1081364"/>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48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四</a:t>
            </a: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算力相关法律政策未来的发展方向：类比电力</a:t>
            </a:r>
          </a:p>
        </p:txBody>
      </p:sp>
      <p:sp>
        <p:nvSpPr>
          <p:cNvPr id="14" name="文本框 12">
            <a:extLst>
              <a:ext uri="{FF2B5EF4-FFF2-40B4-BE49-F238E27FC236}">
                <a16:creationId xmlns:a16="http://schemas.microsoft.com/office/drawing/2014/main" id="{0759975E-78AA-75D1-FEA3-1E48CA267E01}"/>
              </a:ext>
            </a:extLst>
          </p:cNvPr>
          <p:cNvSpPr txBox="1"/>
          <p:nvPr/>
        </p:nvSpPr>
        <p:spPr>
          <a:xfrm>
            <a:off x="19050" y="1783150"/>
            <a:ext cx="12172950" cy="6309420"/>
          </a:xfrm>
          <a:prstGeom prst="rect">
            <a:avLst/>
          </a:prstGeom>
          <a:noFill/>
        </p:spPr>
        <p:txBody>
          <a:bodyPr wrap="square">
            <a:spAutoFit/>
          </a:bodyPr>
          <a:lstStyle/>
          <a:p>
            <a:pPr indent="457200" algn="just">
              <a:spcAft>
                <a:spcPts val="600"/>
              </a:spcAft>
              <a:defRPr/>
            </a:pPr>
            <a:r>
              <a:rPr lang="zh-CN" altLang="en-US" sz="2000" b="1" dirty="0">
                <a:solidFill>
                  <a:srgbClr val="940000"/>
                </a:solidFill>
                <a:latin typeface="等线" panose="02010600030101010101" pitchFamily="2" charset="-122"/>
                <a:ea typeface="等线" panose="02010600030101010101" pitchFamily="2" charset="-122"/>
              </a:rPr>
              <a:t>（</a:t>
            </a:r>
            <a:r>
              <a:rPr lang="en-US" altLang="zh-CN" sz="2000" b="1" dirty="0">
                <a:solidFill>
                  <a:srgbClr val="940000"/>
                </a:solidFill>
                <a:latin typeface="等线" panose="02010600030101010101" pitchFamily="2" charset="-122"/>
                <a:ea typeface="等线" panose="02010600030101010101" pitchFamily="2" charset="-122"/>
              </a:rPr>
              <a:t>2</a:t>
            </a:r>
            <a:r>
              <a:rPr lang="zh-CN" altLang="en-US" sz="2000" b="1" dirty="0">
                <a:solidFill>
                  <a:srgbClr val="940000"/>
                </a:solidFill>
                <a:latin typeface="等线" panose="02010600030101010101" pitchFamily="2" charset="-122"/>
                <a:ea typeface="等线" panose="02010600030101010101" pitchFamily="2" charset="-122"/>
              </a:rPr>
              <a:t>）关于电力产业发展的法律规定</a:t>
            </a:r>
            <a:endParaRPr lang="en-US" altLang="zh-CN" sz="2000" dirty="0">
              <a:latin typeface="等线" panose="02010600030101010101" pitchFamily="2" charset="-122"/>
              <a:ea typeface="等线" panose="02010600030101010101" pitchFamily="2" charset="-122"/>
            </a:endParaRPr>
          </a:p>
          <a:p>
            <a:pPr marL="342900" indent="-342900" algn="just">
              <a:lnSpc>
                <a:spcPct val="150000"/>
              </a:lnSpc>
              <a:spcAft>
                <a:spcPts val="600"/>
              </a:spcAft>
              <a:buFont typeface="Arial" panose="020B0604020202020204" pitchFamily="34" charset="0"/>
              <a:buChar char="•"/>
              <a:defRPr/>
            </a:pPr>
            <a:r>
              <a:rPr lang="en-US" altLang="zh-CN" sz="2000" b="1" dirty="0">
                <a:latin typeface="等线" panose="02010600030101010101" pitchFamily="2" charset="-122"/>
                <a:ea typeface="等线" panose="02010600030101010101" pitchFamily="2" charset="-122"/>
              </a:rPr>
              <a:t>1882</a:t>
            </a:r>
            <a:r>
              <a:rPr lang="zh-CN" altLang="en-US" sz="2000" b="1" dirty="0">
                <a:latin typeface="等线" panose="02010600030101010101" pitchFamily="2" charset="-122"/>
                <a:ea typeface="等线" panose="02010600030101010101" pitchFamily="2" charset="-122"/>
              </a:rPr>
              <a:t>年</a:t>
            </a:r>
            <a:r>
              <a:rPr lang="zh-CN" altLang="en-US" sz="2000" dirty="0">
                <a:latin typeface="等线" panose="02010600030101010101" pitchFamily="2" charset="-122"/>
                <a:ea typeface="等线" panose="02010600030101010101" pitchFamily="2" charset="-122"/>
              </a:rPr>
              <a:t>英国通过</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电力照明法</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，这是世界上最早的关于电力的特别法。该法允许英国中央政府开挖各种街道铺设电力电缆。</a:t>
            </a:r>
          </a:p>
          <a:p>
            <a:pPr marL="342900" indent="-342900" algn="just">
              <a:lnSpc>
                <a:spcPct val="150000"/>
              </a:lnSpc>
              <a:spcAft>
                <a:spcPts val="600"/>
              </a:spcAft>
              <a:buFont typeface="Arial" panose="020B0604020202020204" pitchFamily="34" charset="0"/>
              <a:buChar char="•"/>
              <a:defRPr/>
            </a:pPr>
            <a:r>
              <a:rPr lang="en-US" altLang="zh-CN" sz="2000" b="1" dirty="0">
                <a:latin typeface="等线" panose="02010600030101010101" pitchFamily="2" charset="-122"/>
                <a:ea typeface="等线" panose="02010600030101010101" pitchFamily="2" charset="-122"/>
              </a:rPr>
              <a:t>1926</a:t>
            </a:r>
            <a:r>
              <a:rPr lang="zh-CN" altLang="en-US" sz="2000" b="1" dirty="0">
                <a:latin typeface="等线" panose="02010600030101010101" pitchFamily="2" charset="-122"/>
                <a:ea typeface="等线" panose="02010600030101010101" pitchFamily="2" charset="-122"/>
              </a:rPr>
              <a:t>年</a:t>
            </a:r>
            <a:r>
              <a:rPr lang="zh-CN" altLang="en-US" sz="2000" dirty="0">
                <a:latin typeface="等线" panose="02010600030101010101" pitchFamily="2" charset="-122"/>
                <a:ea typeface="等线" panose="02010600030101010101" pitchFamily="2" charset="-122"/>
              </a:rPr>
              <a:t>英国政府设立发电局，增强英国政府对电力行业的控制</a:t>
            </a:r>
          </a:p>
          <a:p>
            <a:pPr marL="342900" indent="-342900" algn="just">
              <a:lnSpc>
                <a:spcPct val="150000"/>
              </a:lnSpc>
              <a:spcAft>
                <a:spcPts val="600"/>
              </a:spcAft>
              <a:buFont typeface="Arial" panose="020B0604020202020204" pitchFamily="34" charset="0"/>
              <a:buChar char="•"/>
              <a:defRPr/>
            </a:pPr>
            <a:r>
              <a:rPr lang="en-US" altLang="zh-CN" sz="2000" b="1" dirty="0">
                <a:latin typeface="等线" panose="02010600030101010101" pitchFamily="2" charset="-122"/>
                <a:ea typeface="等线" panose="02010600030101010101" pitchFamily="2" charset="-122"/>
              </a:rPr>
              <a:t>1947</a:t>
            </a:r>
            <a:r>
              <a:rPr lang="zh-CN" altLang="en-US" sz="2000" b="1" dirty="0">
                <a:latin typeface="等线" panose="02010600030101010101" pitchFamily="2" charset="-122"/>
                <a:ea typeface="等线" panose="02010600030101010101" pitchFamily="2" charset="-122"/>
              </a:rPr>
              <a:t>年</a:t>
            </a:r>
            <a:r>
              <a:rPr lang="zh-CN" altLang="en-US" sz="2000" dirty="0">
                <a:latin typeface="等线" panose="02010600030101010101" pitchFamily="2" charset="-122"/>
                <a:ea typeface="等线" panose="02010600030101010101" pitchFamily="2" charset="-122"/>
              </a:rPr>
              <a:t>英国电力工业被战后工党政府国有化，电力工业所有部门均为国有，由国家统一经营和监管</a:t>
            </a:r>
          </a:p>
          <a:p>
            <a:pPr marL="342900" indent="-342900" algn="just">
              <a:lnSpc>
                <a:spcPct val="150000"/>
              </a:lnSpc>
              <a:spcAft>
                <a:spcPts val="600"/>
              </a:spcAft>
              <a:buFont typeface="Arial" panose="020B0604020202020204" pitchFamily="34" charset="0"/>
              <a:buChar char="•"/>
              <a:defRPr/>
            </a:pPr>
            <a:r>
              <a:rPr lang="en-US" altLang="zh-CN" sz="2000" b="1" dirty="0">
                <a:latin typeface="等线" panose="02010600030101010101" pitchFamily="2" charset="-122"/>
                <a:ea typeface="等线" panose="02010600030101010101" pitchFamily="2" charset="-122"/>
              </a:rPr>
              <a:t>1957</a:t>
            </a:r>
            <a:r>
              <a:rPr lang="zh-CN" altLang="en-US" sz="2000" b="1" dirty="0">
                <a:latin typeface="等线" panose="02010600030101010101" pitchFamily="2" charset="-122"/>
                <a:ea typeface="等线" panose="02010600030101010101" pitchFamily="2" charset="-122"/>
              </a:rPr>
              <a:t>年</a:t>
            </a:r>
            <a:r>
              <a:rPr lang="zh-CN" altLang="en-US" sz="2000" dirty="0">
                <a:latin typeface="等线" panose="02010600030101010101" pitchFamily="2" charset="-122"/>
                <a:ea typeface="等线" panose="02010600030101010101" pitchFamily="2" charset="-122"/>
              </a:rPr>
              <a:t>英国电力法的实施，英国政府对电力工业的控制进一步扩大，成立“中央发电委员会”（</a:t>
            </a:r>
            <a:r>
              <a:rPr lang="en-US" altLang="zh-CN" sz="2000" dirty="0">
                <a:latin typeface="等线" panose="02010600030101010101" pitchFamily="2" charset="-122"/>
                <a:ea typeface="等线" panose="02010600030101010101" pitchFamily="2" charset="-122"/>
              </a:rPr>
              <a:t>CEGB</a:t>
            </a:r>
            <a:r>
              <a:rPr lang="zh-CN" altLang="en-US" sz="2000" dirty="0">
                <a:latin typeface="等线" panose="02010600030101010101" pitchFamily="2" charset="-122"/>
                <a:ea typeface="等线" panose="02010600030101010101" pitchFamily="2" charset="-122"/>
              </a:rPr>
              <a:t>），其责任包括控制电力发电，输电设备的经营以及所有相关的投资决定。</a:t>
            </a:r>
          </a:p>
          <a:p>
            <a:pPr marL="342900" indent="-342900" algn="just">
              <a:lnSpc>
                <a:spcPct val="150000"/>
              </a:lnSpc>
              <a:spcAft>
                <a:spcPts val="600"/>
              </a:spcAft>
              <a:buFont typeface="Arial" panose="020B0604020202020204" pitchFamily="34" charset="0"/>
              <a:buChar char="•"/>
              <a:defRPr/>
            </a:pPr>
            <a:r>
              <a:rPr lang="zh-CN" altLang="en-US" sz="2000" dirty="0">
                <a:latin typeface="等线" panose="02010600030101010101" pitchFamily="2" charset="-122"/>
                <a:ea typeface="等线" panose="02010600030101010101" pitchFamily="2" charset="-122"/>
              </a:rPr>
              <a:t>但从</a:t>
            </a:r>
            <a:r>
              <a:rPr lang="en-US" altLang="zh-CN" sz="2000" b="1" dirty="0">
                <a:latin typeface="等线" panose="02010600030101010101" pitchFamily="2" charset="-122"/>
                <a:ea typeface="等线" panose="02010600030101010101" pitchFamily="2" charset="-122"/>
              </a:rPr>
              <a:t>20</a:t>
            </a:r>
            <a:r>
              <a:rPr lang="zh-CN" altLang="en-US" sz="2000" b="1" dirty="0">
                <a:latin typeface="等线" panose="02010600030101010101" pitchFamily="2" charset="-122"/>
                <a:ea typeface="等线" panose="02010600030101010101" pitchFamily="2" charset="-122"/>
              </a:rPr>
              <a:t>世纪后期</a:t>
            </a:r>
            <a:r>
              <a:rPr lang="zh-CN" altLang="en-US" sz="2000" dirty="0">
                <a:latin typeface="等线" panose="02010600030101010101" pitchFamily="2" charset="-122"/>
                <a:ea typeface="等线" panose="02010600030101010101" pitchFamily="2" charset="-122"/>
              </a:rPr>
              <a:t>开始，世界各主要国家，如美国、英国等纷纷通过立法进行电力行业市场化改革，引入竞争机制。</a:t>
            </a:r>
          </a:p>
          <a:p>
            <a:pPr marL="342900" indent="-342900" algn="just">
              <a:spcAft>
                <a:spcPts val="600"/>
              </a:spcAft>
              <a:buFont typeface="Arial" panose="020B0604020202020204" pitchFamily="34" charset="0"/>
              <a:buChar char="•"/>
              <a:defRPr/>
            </a:pPr>
            <a:endParaRPr lang="zh-CN" altLang="en-US" sz="2000" dirty="0">
              <a:latin typeface="等线" panose="02010600030101010101" pitchFamily="2" charset="-122"/>
              <a:ea typeface="等线" panose="02010600030101010101" pitchFamily="2" charset="-122"/>
            </a:endParaRPr>
          </a:p>
          <a:p>
            <a:pPr indent="457200" algn="just">
              <a:spcAft>
                <a:spcPts val="600"/>
              </a:spcAft>
              <a:defRPr/>
            </a:pPr>
            <a:endParaRPr lang="zh-CN" altLang="en-US" sz="2000" dirty="0">
              <a:latin typeface="SourceHanSansSC-Regular" pitchFamily="34" charset="-128"/>
              <a:ea typeface="SourceHanSansSC-Regular" pitchFamily="34" charset="-128"/>
            </a:endParaRPr>
          </a:p>
          <a:p>
            <a:pPr algn="just">
              <a:spcAft>
                <a:spcPts val="600"/>
              </a:spcAft>
              <a:defRPr/>
            </a:pP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indent="287020" algn="just">
              <a:spcAft>
                <a:spcPts val="600"/>
              </a:spcAft>
              <a:defRPr/>
            </a:pP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indent="287020" algn="just">
              <a:spcAft>
                <a:spcPts val="600"/>
              </a:spcAft>
              <a:defRPr/>
            </a:pPr>
            <a:endParaRPr lang="zh-CN" altLang="de-DE" kern="100" spc="40" dirty="0">
              <a:latin typeface="KaiTi" panose="02010609060101010101" pitchFamily="49" charset="-122"/>
              <a:ea typeface="KaiTi"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8448195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3">
            <a:extLst>
              <a:ext uri="{FF2B5EF4-FFF2-40B4-BE49-F238E27FC236}">
                <a16:creationId xmlns:a16="http://schemas.microsoft.com/office/drawing/2014/main" id="{AF8C4FCB-5FE5-B244-C789-0247364A53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11103"/>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0" y="1081364"/>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48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四</a:t>
            </a: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算力相关法律政策未来的发展方向：类比电力</a:t>
            </a:r>
          </a:p>
        </p:txBody>
      </p:sp>
      <p:sp>
        <p:nvSpPr>
          <p:cNvPr id="14" name="文本框 12">
            <a:extLst>
              <a:ext uri="{FF2B5EF4-FFF2-40B4-BE49-F238E27FC236}">
                <a16:creationId xmlns:a16="http://schemas.microsoft.com/office/drawing/2014/main" id="{0759975E-78AA-75D1-FEA3-1E48CA267E01}"/>
              </a:ext>
            </a:extLst>
          </p:cNvPr>
          <p:cNvSpPr txBox="1"/>
          <p:nvPr/>
        </p:nvSpPr>
        <p:spPr>
          <a:xfrm>
            <a:off x="19050" y="1783150"/>
            <a:ext cx="12172950" cy="7386638"/>
          </a:xfrm>
          <a:prstGeom prst="rect">
            <a:avLst/>
          </a:prstGeom>
          <a:noFill/>
        </p:spPr>
        <p:txBody>
          <a:bodyPr wrap="square">
            <a:spAutoFit/>
          </a:bodyPr>
          <a:lstStyle/>
          <a:p>
            <a:pPr algn="just">
              <a:spcAft>
                <a:spcPts val="600"/>
              </a:spcAft>
              <a:defRPr/>
            </a:pPr>
            <a:r>
              <a:rPr lang="en-US" altLang="zh-CN" sz="2000" b="1" dirty="0">
                <a:solidFill>
                  <a:srgbClr val="940000"/>
                </a:solidFill>
                <a:latin typeface="等线" panose="02010600030101010101" pitchFamily="2" charset="-122"/>
                <a:ea typeface="等线" panose="02010600030101010101" pitchFamily="2" charset="-122"/>
              </a:rPr>
              <a:t>3. </a:t>
            </a:r>
            <a:r>
              <a:rPr lang="zh-CN" altLang="en-US" sz="2000" b="1" dirty="0">
                <a:solidFill>
                  <a:srgbClr val="940000"/>
                </a:solidFill>
                <a:latin typeface="等线" panose="02010600030101010101" pitchFamily="2" charset="-122"/>
                <a:ea typeface="等线" panose="02010600030101010101" pitchFamily="2" charset="-122"/>
              </a:rPr>
              <a:t>算力相关法律政策动向预测</a:t>
            </a:r>
            <a:endParaRPr lang="en-US" altLang="zh-CN" sz="2000" b="1" dirty="0">
              <a:solidFill>
                <a:srgbClr val="940000"/>
              </a:solidFill>
              <a:latin typeface="等线" panose="02010600030101010101" pitchFamily="2" charset="-122"/>
              <a:ea typeface="等线" panose="02010600030101010101" pitchFamily="2" charset="-122"/>
            </a:endParaRPr>
          </a:p>
          <a:p>
            <a:pPr marL="342900" indent="-342900" algn="just">
              <a:spcAft>
                <a:spcPts val="600"/>
              </a:spcAft>
              <a:buFont typeface="Arial" panose="020B0604020202020204" pitchFamily="34" charset="0"/>
              <a:buChar char="•"/>
              <a:defRPr/>
            </a:pPr>
            <a:r>
              <a:rPr lang="zh-CN" altLang="en-US" sz="2000" b="1" dirty="0">
                <a:latin typeface="等线" panose="02010600030101010101" pitchFamily="2" charset="-122"/>
                <a:ea typeface="等线" panose="02010600030101010101" pitchFamily="2" charset="-122"/>
              </a:rPr>
              <a:t>通过立法和司法解释明确算力的法律属性</a:t>
            </a:r>
            <a:endParaRPr lang="en-US" altLang="zh-CN" sz="2000" dirty="0">
              <a:latin typeface="等线" panose="02010600030101010101" pitchFamily="2" charset="-122"/>
              <a:ea typeface="等线" panose="02010600030101010101" pitchFamily="2" charset="-122"/>
            </a:endParaRPr>
          </a:p>
          <a:p>
            <a:pPr lvl="1" algn="just">
              <a:spcAft>
                <a:spcPts val="600"/>
              </a:spcAft>
              <a:defRPr/>
            </a:pPr>
            <a:r>
              <a:rPr lang="zh-CN" altLang="en-US" sz="2000" dirty="0">
                <a:latin typeface="等线" panose="02010600030101010101" pitchFamily="2" charset="-122"/>
                <a:ea typeface="等线" panose="02010600030101010101" pitchFamily="2" charset="-122"/>
              </a:rPr>
              <a:t>电力和算力都是一种自然力。政治经济学上的自然力，包括来自于社会的自然力，如技术方法、科学进步、劳动协作以及工人劳动经验的积累等。自然力成为法律调整对象乃是人类对于自然资源的开发利用达到一定阶段的必然结果。由于自然力具有高度的商业价值。因此，自然力首先是通过商品化从交易制度中进入法律体系，然后才产生了权属的确认问题，这便是合同法和物权法对于自然力研究的起始点，也是公共权力对于自然力的大规模运用进行管理的政治经济学基础。随着算力的市场化应用，算力的法律属性与权利归属问题将会通过立法和司法解释予以明确。</a:t>
            </a:r>
            <a:endParaRPr lang="en-US" altLang="zh-CN" sz="2000" dirty="0">
              <a:latin typeface="等线" panose="02010600030101010101" pitchFamily="2" charset="-122"/>
              <a:ea typeface="等线" panose="02010600030101010101" pitchFamily="2" charset="-122"/>
            </a:endParaRPr>
          </a:p>
          <a:p>
            <a:pPr marL="342900" indent="-342900" algn="just">
              <a:spcAft>
                <a:spcPts val="600"/>
              </a:spcAft>
              <a:buFont typeface="Arial" panose="020B0604020202020204" pitchFamily="34" charset="0"/>
              <a:buChar char="•"/>
              <a:defRPr/>
            </a:pPr>
            <a:r>
              <a:rPr lang="zh-CN" altLang="en-US" sz="2000" b="1" dirty="0">
                <a:latin typeface="等线" panose="02010600030101010101" pitchFamily="2" charset="-122"/>
                <a:ea typeface="等线" panose="02010600030101010101" pitchFamily="2" charset="-122"/>
              </a:rPr>
              <a:t>通过立法和政策规制算力技术的发展方向</a:t>
            </a:r>
            <a:endParaRPr lang="en-US" altLang="zh-CN" sz="2000" b="1" dirty="0">
              <a:latin typeface="等线" panose="02010600030101010101" pitchFamily="2" charset="-122"/>
              <a:ea typeface="等线" panose="02010600030101010101" pitchFamily="2" charset="-122"/>
            </a:endParaRPr>
          </a:p>
          <a:p>
            <a:pPr lvl="1" algn="just">
              <a:spcAft>
                <a:spcPts val="600"/>
              </a:spcAft>
              <a:defRPr/>
            </a:pPr>
            <a:r>
              <a:rPr lang="zh-CN" altLang="en-US" sz="2000" dirty="0">
                <a:latin typeface="等线" panose="02010600030101010101" pitchFamily="2" charset="-122"/>
                <a:ea typeface="等线" panose="02010600030101010101" pitchFamily="2" charset="-122"/>
              </a:rPr>
              <a:t>类似于电力存在多种用途，算力也存在多种应用场景。为实现算力资源的高效配置，在算力领域的立法和政策将成为规制算力技术发展方向的重要工具。</a:t>
            </a:r>
            <a:endParaRPr lang="en-US" altLang="zh-CN" sz="2000" dirty="0">
              <a:latin typeface="等线" panose="02010600030101010101" pitchFamily="2" charset="-122"/>
              <a:ea typeface="等线" panose="02010600030101010101" pitchFamily="2" charset="-122"/>
            </a:endParaRPr>
          </a:p>
          <a:p>
            <a:pPr marL="342900" indent="-342900" algn="just">
              <a:spcAft>
                <a:spcPts val="600"/>
              </a:spcAft>
              <a:buFont typeface="Arial" panose="020B0604020202020204" pitchFamily="34" charset="0"/>
              <a:buChar char="•"/>
              <a:defRPr/>
            </a:pPr>
            <a:r>
              <a:rPr lang="zh-CN" altLang="en-US" sz="2000" b="1" dirty="0">
                <a:latin typeface="等线" panose="02010600030101010101" pitchFamily="2" charset="-122"/>
                <a:ea typeface="等线" panose="02010600030101010101" pitchFamily="2" charset="-122"/>
              </a:rPr>
              <a:t>未来有关算力的法律政策，将在赋予政府充分的算力管控权的同时，引入市场竞争机制</a:t>
            </a:r>
            <a:endParaRPr lang="en-US" altLang="zh-CN" sz="2000" b="1" dirty="0">
              <a:latin typeface="等线" panose="02010600030101010101" pitchFamily="2" charset="-122"/>
              <a:ea typeface="等线" panose="02010600030101010101" pitchFamily="2" charset="-122"/>
            </a:endParaRPr>
          </a:p>
          <a:p>
            <a:pPr lvl="1" algn="just">
              <a:spcAft>
                <a:spcPts val="600"/>
              </a:spcAft>
              <a:defRPr/>
            </a:pPr>
            <a:r>
              <a:rPr lang="zh-CN" altLang="en-US" sz="2000" dirty="0">
                <a:latin typeface="等线" panose="02010600030101010101" pitchFamily="2" charset="-122"/>
                <a:ea typeface="等线" panose="02010600030101010101" pitchFamily="2" charset="-122"/>
              </a:rPr>
              <a:t>电力资源的调配存在从“市场</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计划</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市场与计划共同作用”的发展历程。由于算力与电力的高度相似形与高度相关性，未来算力相关法律政策，将会在赋予政府充分管控权同时，引入市场竞争机制，避免垄断。</a:t>
            </a:r>
            <a:endParaRPr lang="en-US" altLang="zh-CN" sz="2000" dirty="0">
              <a:latin typeface="等线" panose="02010600030101010101" pitchFamily="2" charset="-122"/>
              <a:ea typeface="等线" panose="02010600030101010101" pitchFamily="2" charset="-122"/>
            </a:endParaRPr>
          </a:p>
          <a:p>
            <a:pPr marL="342900" indent="-342900" algn="just">
              <a:spcAft>
                <a:spcPts val="600"/>
              </a:spcAft>
              <a:buFont typeface="Arial" panose="020B0604020202020204" pitchFamily="34" charset="0"/>
              <a:buChar char="•"/>
              <a:defRPr/>
            </a:pPr>
            <a:endParaRPr lang="en-US" altLang="zh-CN" sz="2000" dirty="0">
              <a:latin typeface="等线" panose="02010600030101010101" pitchFamily="2" charset="-122"/>
              <a:ea typeface="等线" panose="02010600030101010101" pitchFamily="2" charset="-122"/>
            </a:endParaRPr>
          </a:p>
          <a:p>
            <a:pPr marL="342900" indent="-342900" algn="just">
              <a:spcAft>
                <a:spcPts val="600"/>
              </a:spcAft>
              <a:buFont typeface="Arial" panose="020B0604020202020204" pitchFamily="34" charset="0"/>
              <a:buChar char="•"/>
              <a:defRPr/>
            </a:pPr>
            <a:endParaRPr lang="zh-CN" altLang="en-US" sz="2000" dirty="0">
              <a:latin typeface="等线" panose="02010600030101010101" pitchFamily="2" charset="-122"/>
              <a:ea typeface="等线" panose="02010600030101010101" pitchFamily="2" charset="-122"/>
            </a:endParaRPr>
          </a:p>
          <a:p>
            <a:pPr indent="457200" algn="just">
              <a:spcAft>
                <a:spcPts val="600"/>
              </a:spcAft>
              <a:defRPr/>
            </a:pPr>
            <a:endParaRPr lang="zh-CN" altLang="en-US" sz="2000" dirty="0">
              <a:latin typeface="SourceHanSansSC-Regular" pitchFamily="34" charset="-128"/>
              <a:ea typeface="SourceHanSansSC-Regular" pitchFamily="34" charset="-128"/>
            </a:endParaRPr>
          </a:p>
          <a:p>
            <a:pPr algn="just">
              <a:spcAft>
                <a:spcPts val="600"/>
              </a:spcAft>
              <a:defRPr/>
            </a:pP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indent="287020" algn="just">
              <a:spcAft>
                <a:spcPts val="600"/>
              </a:spcAft>
              <a:defRPr/>
            </a:pPr>
            <a:endParaRPr lang="en-US" altLang="zh-CN" kern="100" spc="40" dirty="0">
              <a:latin typeface="KaiTi" panose="02010609060101010101" pitchFamily="49" charset="-122"/>
              <a:ea typeface="KaiTi" panose="02010609060101010101" pitchFamily="49" charset="-122"/>
              <a:cs typeface="Times New Roman" panose="02020603050405020304" pitchFamily="18" charset="0"/>
            </a:endParaRPr>
          </a:p>
          <a:p>
            <a:pPr indent="287020" algn="just">
              <a:spcAft>
                <a:spcPts val="600"/>
              </a:spcAft>
              <a:defRPr/>
            </a:pPr>
            <a:endParaRPr lang="zh-CN" altLang="de-DE" kern="100" spc="40" dirty="0">
              <a:latin typeface="KaiTi" panose="02010609060101010101" pitchFamily="49" charset="-122"/>
              <a:ea typeface="KaiTi"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160757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xEl>
                                              <p:pRg st="1" end="1"/>
                                            </p:txEl>
                                          </p:spTgt>
                                        </p:tgtEl>
                                        <p:attrNameLst>
                                          <p:attrName>style.visibility</p:attrName>
                                        </p:attrNameLst>
                                      </p:cBhvr>
                                      <p:to>
                                        <p:strVal val="visible"/>
                                      </p:to>
                                    </p:set>
                                    <p:animEffect transition="in" filter="fade">
                                      <p:cBhvr>
                                        <p:cTn id="7" dur="500"/>
                                        <p:tgtEl>
                                          <p:spTgt spid="1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4">
                                            <p:txEl>
                                              <p:pRg st="2" end="2"/>
                                            </p:txEl>
                                          </p:spTgt>
                                        </p:tgtEl>
                                        <p:attrNameLst>
                                          <p:attrName>style.visibility</p:attrName>
                                        </p:attrNameLst>
                                      </p:cBhvr>
                                      <p:to>
                                        <p:strVal val="visible"/>
                                      </p:to>
                                    </p:set>
                                    <p:animEffect transition="in" filter="fade">
                                      <p:cBhvr>
                                        <p:cTn id="10" dur="500"/>
                                        <p:tgtEl>
                                          <p:spTgt spid="14">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14">
                                            <p:txEl>
                                              <p:pRg st="3" end="3"/>
                                            </p:txEl>
                                          </p:spTgt>
                                        </p:tgtEl>
                                        <p:attrNameLst>
                                          <p:attrName>style.visibility</p:attrName>
                                        </p:attrNameLst>
                                      </p:cBhvr>
                                      <p:to>
                                        <p:strVal val="visible"/>
                                      </p:to>
                                    </p:set>
                                    <p:anim calcmode="lin" valueType="num">
                                      <p:cBhvr additive="base">
                                        <p:cTn id="15" dur="500" fill="hold"/>
                                        <p:tgtEl>
                                          <p:spTgt spid="14">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4">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4">
                                            <p:txEl>
                                              <p:pRg st="4" end="4"/>
                                            </p:txEl>
                                          </p:spTgt>
                                        </p:tgtEl>
                                        <p:attrNameLst>
                                          <p:attrName>style.visibility</p:attrName>
                                        </p:attrNameLst>
                                      </p:cBhvr>
                                      <p:to>
                                        <p:strVal val="visible"/>
                                      </p:to>
                                    </p:set>
                                    <p:anim calcmode="lin" valueType="num">
                                      <p:cBhvr additive="base">
                                        <p:cTn id="19" dur="500" fill="hold"/>
                                        <p:tgtEl>
                                          <p:spTgt spid="14">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4">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4">
                                            <p:txEl>
                                              <p:pRg st="5" end="5"/>
                                            </p:txEl>
                                          </p:spTgt>
                                        </p:tgtEl>
                                        <p:attrNameLst>
                                          <p:attrName>style.visibility</p:attrName>
                                        </p:attrNameLst>
                                      </p:cBhvr>
                                      <p:to>
                                        <p:strVal val="visible"/>
                                      </p:to>
                                    </p:set>
                                    <p:anim calcmode="lin" valueType="num">
                                      <p:cBhvr additive="base">
                                        <p:cTn id="23" dur="500" fill="hold"/>
                                        <p:tgtEl>
                                          <p:spTgt spid="14">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4">
                                            <p:txEl>
                                              <p:pRg st="5" end="5"/>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4">
                                            <p:txEl>
                                              <p:pRg st="6" end="6"/>
                                            </p:txEl>
                                          </p:spTgt>
                                        </p:tgtEl>
                                        <p:attrNameLst>
                                          <p:attrName>style.visibility</p:attrName>
                                        </p:attrNameLst>
                                      </p:cBhvr>
                                      <p:to>
                                        <p:strVal val="visible"/>
                                      </p:to>
                                    </p:set>
                                    <p:anim calcmode="lin" valueType="num">
                                      <p:cBhvr additive="base">
                                        <p:cTn id="27" dur="500" fill="hold"/>
                                        <p:tgtEl>
                                          <p:spTgt spid="14">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4">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图片 3">
            <a:extLst>
              <a:ext uri="{FF2B5EF4-FFF2-40B4-BE49-F238E27FC236}">
                <a16:creationId xmlns:a16="http://schemas.microsoft.com/office/drawing/2014/main" id="{73F71C1B-FC56-F6E2-16FC-90D1446DD2E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7938"/>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4338" name="图片 1" descr="主楼">
            <a:extLst>
              <a:ext uri="{FF2B5EF4-FFF2-40B4-BE49-F238E27FC236}">
                <a16:creationId xmlns:a16="http://schemas.microsoft.com/office/drawing/2014/main" id="{7708AA95-6C85-3595-565B-EAF48D5BB62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35C904A0-3586-97EC-E8E3-F8BCF970132F}"/>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43215FBB-B1AF-E568-8798-A9B0272331E8}"/>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13" name="标题 1">
            <a:extLst>
              <a:ext uri="{FF2B5EF4-FFF2-40B4-BE49-F238E27FC236}">
                <a16:creationId xmlns:a16="http://schemas.microsoft.com/office/drawing/2014/main" id="{A24C2263-1774-3286-A1BF-1FA240BF4283}"/>
              </a:ext>
            </a:extLst>
          </p:cNvPr>
          <p:cNvSpPr txBox="1"/>
          <p:nvPr/>
        </p:nvSpPr>
        <p:spPr bwMode="auto">
          <a:xfrm>
            <a:off x="-19050" y="1773238"/>
            <a:ext cx="12192000" cy="3327400"/>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110000"/>
              </a:lnSpc>
              <a:defRPr/>
            </a:pPr>
            <a:r>
              <a:rPr lang="zh-CN" altLang="en-US" sz="4300" b="1" dirty="0">
                <a:solidFill>
                  <a:schemeClr val="bg1"/>
                </a:solidFill>
                <a:latin typeface="+mn-ea"/>
                <a:ea typeface="+mn-ea"/>
                <a:cs typeface="+mj-cs"/>
              </a:rPr>
              <a:t>四、算力相关的法律问题</a:t>
            </a:r>
            <a:endParaRPr lang="en-US" altLang="zh-CN" sz="4300" b="1" dirty="0">
              <a:solidFill>
                <a:schemeClr val="bg1"/>
              </a:solidFill>
              <a:latin typeface="+mn-ea"/>
              <a:ea typeface="+mn-ea"/>
              <a:cs typeface="+mj-cs"/>
            </a:endParaRPr>
          </a:p>
        </p:txBody>
      </p:sp>
    </p:spTree>
    <p:extLst>
      <p:ext uri="{BB962C8B-B14F-4D97-AF65-F5344CB8AC3E}">
        <p14:creationId xmlns:p14="http://schemas.microsoft.com/office/powerpoint/2010/main" val="31374377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图片 3">
            <a:extLst>
              <a:ext uri="{FF2B5EF4-FFF2-40B4-BE49-F238E27FC236}">
                <a16:creationId xmlns:a16="http://schemas.microsoft.com/office/drawing/2014/main" id="{96D449AD-16AF-EB18-690B-F0723376A6B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一</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理论问题</a:t>
            </a:r>
          </a:p>
        </p:txBody>
      </p:sp>
      <p:grpSp>
        <p:nvGrpSpPr>
          <p:cNvPr id="23" name="组合 22">
            <a:extLst>
              <a:ext uri="{FF2B5EF4-FFF2-40B4-BE49-F238E27FC236}">
                <a16:creationId xmlns:a16="http://schemas.microsoft.com/office/drawing/2014/main" id="{D71FB960-277A-AAF8-F00E-CFA9750A4540}"/>
              </a:ext>
            </a:extLst>
          </p:cNvPr>
          <p:cNvGrpSpPr/>
          <p:nvPr/>
        </p:nvGrpSpPr>
        <p:grpSpPr>
          <a:xfrm>
            <a:off x="470373" y="1785890"/>
            <a:ext cx="11448575" cy="542626"/>
            <a:chOff x="470375" y="2151273"/>
            <a:chExt cx="11448575" cy="500122"/>
          </a:xfrm>
        </p:grpSpPr>
        <p:sp>
          <p:nvSpPr>
            <p:cNvPr id="6" name="矩形: 圆角 113">
              <a:extLst>
                <a:ext uri="{FF2B5EF4-FFF2-40B4-BE49-F238E27FC236}">
                  <a16:creationId xmlns:a16="http://schemas.microsoft.com/office/drawing/2014/main" id="{CC8FB9FD-8E46-89BE-F229-102B88D50919}"/>
                </a:ext>
              </a:extLst>
            </p:cNvPr>
            <p:cNvSpPr/>
            <p:nvPr>
              <p:custDataLst>
                <p:tags r:id="rId6"/>
              </p:custDataLst>
            </p:nvPr>
          </p:nvSpPr>
          <p:spPr>
            <a:xfrm>
              <a:off x="1896269" y="2182021"/>
              <a:ext cx="10022681" cy="369362"/>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grpSp>
          <p:nvGrpSpPr>
            <p:cNvPr id="4" name="组合 3">
              <a:extLst>
                <a:ext uri="{FF2B5EF4-FFF2-40B4-BE49-F238E27FC236}">
                  <a16:creationId xmlns:a16="http://schemas.microsoft.com/office/drawing/2014/main" id="{27266DA3-DB0D-6EC3-FCF0-6D48CC91CC82}"/>
                </a:ext>
              </a:extLst>
            </p:cNvPr>
            <p:cNvGrpSpPr/>
            <p:nvPr/>
          </p:nvGrpSpPr>
          <p:grpSpPr>
            <a:xfrm>
              <a:off x="470375" y="2151273"/>
              <a:ext cx="948056" cy="500122"/>
              <a:chOff x="682625" y="2291398"/>
              <a:chExt cx="948056" cy="500122"/>
            </a:xfrm>
          </p:grpSpPr>
          <p:sp>
            <p:nvSpPr>
              <p:cNvPr id="11" name="文本框 10">
                <a:extLst>
                  <a:ext uri="{FF2B5EF4-FFF2-40B4-BE49-F238E27FC236}">
                    <a16:creationId xmlns:a16="http://schemas.microsoft.com/office/drawing/2014/main" id="{973DDDFC-7C2F-7420-A6DE-D3C6942A9FFE}"/>
                  </a:ext>
                </a:extLst>
              </p:cNvPr>
              <p:cNvSpPr txBox="1"/>
              <p:nvPr/>
            </p:nvSpPr>
            <p:spPr>
              <a:xfrm>
                <a:off x="682625" y="2291398"/>
                <a:ext cx="948056" cy="400110"/>
              </a:xfrm>
              <a:prstGeom prst="rect">
                <a:avLst/>
              </a:prstGeom>
              <a:noFill/>
            </p:spPr>
            <p:txBody>
              <a:bodyPr wrap="square">
                <a:spAutoFit/>
              </a:bodyPr>
              <a:lstStyle/>
              <a:p>
                <a:pPr>
                  <a:defRPr/>
                </a:pPr>
                <a:r>
                  <a:rPr lang="en-US" altLang="zh-CN" sz="2000" b="1" dirty="0">
                    <a:solidFill>
                      <a:srgbClr val="940000"/>
                    </a:solidFill>
                    <a:latin typeface="SourceHanSansSC-Regular"/>
                    <a:ea typeface="SourceHanSansSC-Regular"/>
                    <a:cs typeface="+mn-cs"/>
                  </a:rPr>
                  <a:t>1.</a:t>
                </a:r>
                <a:r>
                  <a:rPr lang="zh-CN" altLang="en-US" sz="2000" b="1" dirty="0">
                    <a:solidFill>
                      <a:srgbClr val="940000"/>
                    </a:solidFill>
                    <a:latin typeface="SourceHanSansSC-Regular"/>
                    <a:ea typeface="SourceHanSansSC-Regular"/>
                    <a:cs typeface="+mn-cs"/>
                  </a:rPr>
                  <a:t>法理</a:t>
                </a:r>
              </a:p>
            </p:txBody>
          </p:sp>
          <p:sp>
            <p:nvSpPr>
              <p:cNvPr id="5" name="矩形 4">
                <a:extLst>
                  <a:ext uri="{FF2B5EF4-FFF2-40B4-BE49-F238E27FC236}">
                    <a16:creationId xmlns:a16="http://schemas.microsoft.com/office/drawing/2014/main" id="{5BCAFB8E-94FB-F7F4-5332-58EA90E8B8C9}"/>
                  </a:ext>
                </a:extLst>
              </p:cNvPr>
              <p:cNvSpPr/>
              <p:nvPr/>
            </p:nvSpPr>
            <p:spPr>
              <a:xfrm>
                <a:off x="749301" y="2672397"/>
                <a:ext cx="881380" cy="119123"/>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13" name="文本框 12">
              <a:extLst>
                <a:ext uri="{FF2B5EF4-FFF2-40B4-BE49-F238E27FC236}">
                  <a16:creationId xmlns:a16="http://schemas.microsoft.com/office/drawing/2014/main" id="{0759975E-78AA-75D1-FEA3-1E48CA267E01}"/>
                </a:ext>
              </a:extLst>
            </p:cNvPr>
            <p:cNvSpPr txBox="1"/>
            <p:nvPr/>
          </p:nvSpPr>
          <p:spPr>
            <a:xfrm>
              <a:off x="1430655" y="2195039"/>
              <a:ext cx="9115425" cy="353943"/>
            </a:xfrm>
            <a:prstGeom prst="rect">
              <a:avLst/>
            </a:prstGeom>
            <a:noFill/>
          </p:spPr>
          <p:txBody>
            <a:bodyPr wrap="square">
              <a:spAutoFit/>
            </a:bodyPr>
            <a:lstStyle/>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算力在法律上如何定性？算力是不是一种法律利益？算力能否成为一项新兴权利？</a:t>
              </a:r>
            </a:p>
          </p:txBody>
        </p:sp>
      </p:grpSp>
      <p:sp>
        <p:nvSpPr>
          <p:cNvPr id="3" name="文本框 2">
            <a:extLst>
              <a:ext uri="{FF2B5EF4-FFF2-40B4-BE49-F238E27FC236}">
                <a16:creationId xmlns:a16="http://schemas.microsoft.com/office/drawing/2014/main" id="{E545B0E8-9B75-DFD5-D851-DBFCE3A7FCB8}"/>
              </a:ext>
            </a:extLst>
          </p:cNvPr>
          <p:cNvSpPr txBox="1"/>
          <p:nvPr/>
        </p:nvSpPr>
        <p:spPr>
          <a:xfrm>
            <a:off x="5310554" y="-580292"/>
            <a:ext cx="184731" cy="369332"/>
          </a:xfrm>
          <a:prstGeom prst="rect">
            <a:avLst/>
          </a:prstGeom>
          <a:noFill/>
        </p:spPr>
        <p:txBody>
          <a:bodyPr wrap="none" rtlCol="0">
            <a:spAutoFit/>
          </a:bodyPr>
          <a:lstStyle/>
          <a:p>
            <a:endParaRPr kumimoji="1" lang="zh-CN" altLang="en-US"/>
          </a:p>
        </p:txBody>
      </p:sp>
      <p:grpSp>
        <p:nvGrpSpPr>
          <p:cNvPr id="24" name="组合 23">
            <a:extLst>
              <a:ext uri="{FF2B5EF4-FFF2-40B4-BE49-F238E27FC236}">
                <a16:creationId xmlns:a16="http://schemas.microsoft.com/office/drawing/2014/main" id="{CC84D3DA-3397-AF9A-B358-0616420C625D}"/>
              </a:ext>
            </a:extLst>
          </p:cNvPr>
          <p:cNvGrpSpPr/>
          <p:nvPr/>
        </p:nvGrpSpPr>
        <p:grpSpPr>
          <a:xfrm>
            <a:off x="470374" y="2407002"/>
            <a:ext cx="11448575" cy="627378"/>
            <a:chOff x="470375" y="2182021"/>
            <a:chExt cx="11448575" cy="627378"/>
          </a:xfrm>
        </p:grpSpPr>
        <p:sp>
          <p:nvSpPr>
            <p:cNvPr id="25" name="矩形: 圆角 113">
              <a:extLst>
                <a:ext uri="{FF2B5EF4-FFF2-40B4-BE49-F238E27FC236}">
                  <a16:creationId xmlns:a16="http://schemas.microsoft.com/office/drawing/2014/main" id="{216DECC7-9B33-CA9F-CF96-42CF178A8630}"/>
                </a:ext>
              </a:extLst>
            </p:cNvPr>
            <p:cNvSpPr/>
            <p:nvPr>
              <p:custDataLst>
                <p:tags r:id="rId5"/>
              </p:custDataLst>
            </p:nvPr>
          </p:nvSpPr>
          <p:spPr>
            <a:xfrm>
              <a:off x="1896269" y="2182021"/>
              <a:ext cx="10022681" cy="627378"/>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grpSp>
          <p:nvGrpSpPr>
            <p:cNvPr id="26" name="组合 25">
              <a:extLst>
                <a:ext uri="{FF2B5EF4-FFF2-40B4-BE49-F238E27FC236}">
                  <a16:creationId xmlns:a16="http://schemas.microsoft.com/office/drawing/2014/main" id="{B777D347-7EF5-B048-48C4-50F194B2359F}"/>
                </a:ext>
              </a:extLst>
            </p:cNvPr>
            <p:cNvGrpSpPr/>
            <p:nvPr/>
          </p:nvGrpSpPr>
          <p:grpSpPr>
            <a:xfrm>
              <a:off x="470375" y="2257953"/>
              <a:ext cx="948056" cy="500122"/>
              <a:chOff x="682625" y="2398078"/>
              <a:chExt cx="948056" cy="500122"/>
            </a:xfrm>
          </p:grpSpPr>
          <p:sp>
            <p:nvSpPr>
              <p:cNvPr id="28" name="文本框 27">
                <a:extLst>
                  <a:ext uri="{FF2B5EF4-FFF2-40B4-BE49-F238E27FC236}">
                    <a16:creationId xmlns:a16="http://schemas.microsoft.com/office/drawing/2014/main" id="{9F782D78-5E36-8A8F-D191-30009EF19096}"/>
                  </a:ext>
                </a:extLst>
              </p:cNvPr>
              <p:cNvSpPr txBox="1"/>
              <p:nvPr/>
            </p:nvSpPr>
            <p:spPr>
              <a:xfrm>
                <a:off x="682625" y="2398078"/>
                <a:ext cx="948056" cy="400110"/>
              </a:xfrm>
              <a:prstGeom prst="rect">
                <a:avLst/>
              </a:prstGeom>
              <a:noFill/>
            </p:spPr>
            <p:txBody>
              <a:bodyPr wrap="square">
                <a:spAutoFit/>
              </a:bodyPr>
              <a:lstStyle/>
              <a:p>
                <a:pPr>
                  <a:defRPr/>
                </a:pPr>
                <a:r>
                  <a:rPr lang="en-US" altLang="zh-CN" sz="2000" b="1" dirty="0">
                    <a:solidFill>
                      <a:srgbClr val="940000"/>
                    </a:solidFill>
                    <a:latin typeface="SourceHanSansSC-Regular"/>
                    <a:ea typeface="SourceHanSansSC-Regular"/>
                    <a:cs typeface="+mn-cs"/>
                  </a:rPr>
                  <a:t>2.</a:t>
                </a:r>
                <a:r>
                  <a:rPr lang="zh-CN" altLang="en-US" sz="2000" b="1" dirty="0">
                    <a:solidFill>
                      <a:srgbClr val="940000"/>
                    </a:solidFill>
                    <a:latin typeface="SourceHanSansSC-Regular"/>
                    <a:ea typeface="SourceHanSansSC-Regular"/>
                    <a:cs typeface="+mn-cs"/>
                  </a:rPr>
                  <a:t>刑法</a:t>
                </a:r>
              </a:p>
            </p:txBody>
          </p:sp>
          <p:sp>
            <p:nvSpPr>
              <p:cNvPr id="29" name="矩形 28">
                <a:extLst>
                  <a:ext uri="{FF2B5EF4-FFF2-40B4-BE49-F238E27FC236}">
                    <a16:creationId xmlns:a16="http://schemas.microsoft.com/office/drawing/2014/main" id="{FF8D4F54-5ED4-E507-8CDC-1641A6C786D3}"/>
                  </a:ext>
                </a:extLst>
              </p:cNvPr>
              <p:cNvSpPr/>
              <p:nvPr/>
            </p:nvSpPr>
            <p:spPr>
              <a:xfrm>
                <a:off x="749301" y="2779077"/>
                <a:ext cx="881380" cy="119123"/>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27" name="文本框 26">
              <a:extLst>
                <a:ext uri="{FF2B5EF4-FFF2-40B4-BE49-F238E27FC236}">
                  <a16:creationId xmlns:a16="http://schemas.microsoft.com/office/drawing/2014/main" id="{739675E3-0156-268B-C706-DD58D4676362}"/>
                </a:ext>
              </a:extLst>
            </p:cNvPr>
            <p:cNvSpPr txBox="1"/>
            <p:nvPr/>
          </p:nvSpPr>
          <p:spPr>
            <a:xfrm>
              <a:off x="1430655" y="2193846"/>
              <a:ext cx="10290970" cy="615553"/>
            </a:xfrm>
            <a:prstGeom prst="rect">
              <a:avLst/>
            </a:prstGeom>
            <a:noFill/>
          </p:spPr>
          <p:txBody>
            <a:bodyPr wrap="square">
              <a:spAutoFit/>
            </a:bodyPr>
            <a:lstStyle/>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盗窃算力的行为在刑法上应当如何评价？是否构成盗窃罪？如果构成，其盗窃的对象为何？</a:t>
              </a:r>
              <a:endParaRPr lang="en-US" altLang="zh-CN" sz="1700" kern="100" dirty="0">
                <a:latin typeface="FangSong" panose="02010609060101010101" pitchFamily="49" charset="-122"/>
                <a:ea typeface="FangSong" panose="02010609060101010101" pitchFamily="49" charset="-122"/>
                <a:cs typeface="Times New Roman" panose="02020603050405020304" pitchFamily="18" charset="0"/>
              </a:endParaRPr>
            </a:p>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盗窃算力的行为是否构成非法侵入计算机信息系统罪？其侵犯的法益为何？</a:t>
              </a:r>
            </a:p>
          </p:txBody>
        </p:sp>
      </p:grpSp>
      <p:grpSp>
        <p:nvGrpSpPr>
          <p:cNvPr id="31" name="组合 30">
            <a:extLst>
              <a:ext uri="{FF2B5EF4-FFF2-40B4-BE49-F238E27FC236}">
                <a16:creationId xmlns:a16="http://schemas.microsoft.com/office/drawing/2014/main" id="{6714D094-0510-53CB-8490-63EE7D7CB3E9}"/>
              </a:ext>
            </a:extLst>
          </p:cNvPr>
          <p:cNvGrpSpPr/>
          <p:nvPr/>
        </p:nvGrpSpPr>
        <p:grpSpPr>
          <a:xfrm>
            <a:off x="470373" y="3233203"/>
            <a:ext cx="11448576" cy="917597"/>
            <a:chOff x="470374" y="2178606"/>
            <a:chExt cx="11448576" cy="917597"/>
          </a:xfrm>
        </p:grpSpPr>
        <p:sp>
          <p:nvSpPr>
            <p:cNvPr id="32" name="矩形: 圆角 113">
              <a:extLst>
                <a:ext uri="{FF2B5EF4-FFF2-40B4-BE49-F238E27FC236}">
                  <a16:creationId xmlns:a16="http://schemas.microsoft.com/office/drawing/2014/main" id="{80E8851D-A5A3-34B2-B077-4484F4AEBFB7}"/>
                </a:ext>
              </a:extLst>
            </p:cNvPr>
            <p:cNvSpPr/>
            <p:nvPr>
              <p:custDataLst>
                <p:tags r:id="rId4"/>
              </p:custDataLst>
            </p:nvPr>
          </p:nvSpPr>
          <p:spPr>
            <a:xfrm>
              <a:off x="1896269" y="2182021"/>
              <a:ext cx="10022681" cy="914182"/>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grpSp>
          <p:nvGrpSpPr>
            <p:cNvPr id="33" name="组合 32">
              <a:extLst>
                <a:ext uri="{FF2B5EF4-FFF2-40B4-BE49-F238E27FC236}">
                  <a16:creationId xmlns:a16="http://schemas.microsoft.com/office/drawing/2014/main" id="{38AEF915-F80A-C624-7E58-DA2E4CAA573A}"/>
                </a:ext>
              </a:extLst>
            </p:cNvPr>
            <p:cNvGrpSpPr/>
            <p:nvPr/>
          </p:nvGrpSpPr>
          <p:grpSpPr>
            <a:xfrm>
              <a:off x="470374" y="2288433"/>
              <a:ext cx="1228569" cy="500122"/>
              <a:chOff x="682624" y="2428558"/>
              <a:chExt cx="1228569" cy="500122"/>
            </a:xfrm>
          </p:grpSpPr>
          <p:sp>
            <p:nvSpPr>
              <p:cNvPr id="35" name="文本框 34">
                <a:extLst>
                  <a:ext uri="{FF2B5EF4-FFF2-40B4-BE49-F238E27FC236}">
                    <a16:creationId xmlns:a16="http://schemas.microsoft.com/office/drawing/2014/main" id="{E7D8A0CB-4299-13AB-099B-6673E121AF56}"/>
                  </a:ext>
                </a:extLst>
              </p:cNvPr>
              <p:cNvSpPr txBox="1"/>
              <p:nvPr/>
            </p:nvSpPr>
            <p:spPr>
              <a:xfrm>
                <a:off x="682624" y="2428558"/>
                <a:ext cx="1228569" cy="400110"/>
              </a:xfrm>
              <a:prstGeom prst="rect">
                <a:avLst/>
              </a:prstGeom>
              <a:noFill/>
            </p:spPr>
            <p:txBody>
              <a:bodyPr wrap="square">
                <a:spAutoFit/>
              </a:bodyPr>
              <a:lstStyle/>
              <a:p>
                <a:pPr>
                  <a:defRPr/>
                </a:pPr>
                <a:r>
                  <a:rPr lang="en-US" altLang="zh-CN" sz="2000" b="1" dirty="0">
                    <a:solidFill>
                      <a:srgbClr val="940000"/>
                    </a:solidFill>
                    <a:latin typeface="SourceHanSansSC-Regular"/>
                    <a:ea typeface="SourceHanSansSC-Regular"/>
                    <a:cs typeface="+mn-cs"/>
                  </a:rPr>
                  <a:t>3.</a:t>
                </a:r>
                <a:r>
                  <a:rPr lang="zh-CN" altLang="en-US" sz="2000" b="1" dirty="0">
                    <a:solidFill>
                      <a:srgbClr val="940000"/>
                    </a:solidFill>
                    <a:latin typeface="SourceHanSansSC-Regular"/>
                    <a:ea typeface="SourceHanSansSC-Regular"/>
                    <a:cs typeface="+mn-cs"/>
                  </a:rPr>
                  <a:t>民商法</a:t>
                </a:r>
              </a:p>
            </p:txBody>
          </p:sp>
          <p:sp>
            <p:nvSpPr>
              <p:cNvPr id="36" name="矩形 35">
                <a:extLst>
                  <a:ext uri="{FF2B5EF4-FFF2-40B4-BE49-F238E27FC236}">
                    <a16:creationId xmlns:a16="http://schemas.microsoft.com/office/drawing/2014/main" id="{0758EC66-091F-8AC7-B38C-F00D82F0F1A5}"/>
                  </a:ext>
                </a:extLst>
              </p:cNvPr>
              <p:cNvSpPr/>
              <p:nvPr/>
            </p:nvSpPr>
            <p:spPr>
              <a:xfrm>
                <a:off x="749301" y="2828668"/>
                <a:ext cx="1161892" cy="100012"/>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34" name="文本框 33">
              <a:extLst>
                <a:ext uri="{FF2B5EF4-FFF2-40B4-BE49-F238E27FC236}">
                  <a16:creationId xmlns:a16="http://schemas.microsoft.com/office/drawing/2014/main" id="{97EA6920-6779-CB05-97A2-B71CC739AB35}"/>
                </a:ext>
              </a:extLst>
            </p:cNvPr>
            <p:cNvSpPr txBox="1"/>
            <p:nvPr/>
          </p:nvSpPr>
          <p:spPr>
            <a:xfrm>
              <a:off x="1430655" y="2178606"/>
              <a:ext cx="10290970" cy="877163"/>
            </a:xfrm>
            <a:prstGeom prst="rect">
              <a:avLst/>
            </a:prstGeom>
            <a:noFill/>
          </p:spPr>
          <p:txBody>
            <a:bodyPr wrap="square">
              <a:spAutoFit/>
            </a:bodyPr>
            <a:lstStyle/>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算力交易与智能合约</a:t>
              </a:r>
            </a:p>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算力是不是一种“无体物”？其是否具有财产属性？</a:t>
              </a:r>
            </a:p>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侵犯算力是否构成侵权？其侵权行为构成要件与侵权责任承担的具体形式为何？</a:t>
              </a:r>
            </a:p>
          </p:txBody>
        </p:sp>
      </p:grpSp>
      <p:grpSp>
        <p:nvGrpSpPr>
          <p:cNvPr id="43" name="组合 42">
            <a:extLst>
              <a:ext uri="{FF2B5EF4-FFF2-40B4-BE49-F238E27FC236}">
                <a16:creationId xmlns:a16="http://schemas.microsoft.com/office/drawing/2014/main" id="{365028BE-595C-EA49-32FF-B840123D992F}"/>
              </a:ext>
            </a:extLst>
          </p:cNvPr>
          <p:cNvGrpSpPr/>
          <p:nvPr/>
        </p:nvGrpSpPr>
        <p:grpSpPr>
          <a:xfrm>
            <a:off x="470372" y="4311529"/>
            <a:ext cx="11448576" cy="667285"/>
            <a:chOff x="470374" y="2182021"/>
            <a:chExt cx="11448576" cy="667285"/>
          </a:xfrm>
        </p:grpSpPr>
        <p:sp>
          <p:nvSpPr>
            <p:cNvPr id="44" name="矩形: 圆角 113">
              <a:extLst>
                <a:ext uri="{FF2B5EF4-FFF2-40B4-BE49-F238E27FC236}">
                  <a16:creationId xmlns:a16="http://schemas.microsoft.com/office/drawing/2014/main" id="{5ED296E2-ECF3-FD9B-D471-0C69772E4136}"/>
                </a:ext>
              </a:extLst>
            </p:cNvPr>
            <p:cNvSpPr/>
            <p:nvPr>
              <p:custDataLst>
                <p:tags r:id="rId3"/>
              </p:custDataLst>
            </p:nvPr>
          </p:nvSpPr>
          <p:spPr>
            <a:xfrm>
              <a:off x="1896269" y="2182021"/>
              <a:ext cx="10022681" cy="667285"/>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grpSp>
          <p:nvGrpSpPr>
            <p:cNvPr id="45" name="组合 44">
              <a:extLst>
                <a:ext uri="{FF2B5EF4-FFF2-40B4-BE49-F238E27FC236}">
                  <a16:creationId xmlns:a16="http://schemas.microsoft.com/office/drawing/2014/main" id="{78418B0C-F55A-B039-BF66-9E235BB2D348}"/>
                </a:ext>
              </a:extLst>
            </p:cNvPr>
            <p:cNvGrpSpPr/>
            <p:nvPr/>
          </p:nvGrpSpPr>
          <p:grpSpPr>
            <a:xfrm>
              <a:off x="470374" y="2257953"/>
              <a:ext cx="1228569" cy="500122"/>
              <a:chOff x="682624" y="2398078"/>
              <a:chExt cx="1228569" cy="500122"/>
            </a:xfrm>
          </p:grpSpPr>
          <p:sp>
            <p:nvSpPr>
              <p:cNvPr id="47" name="文本框 46">
                <a:extLst>
                  <a:ext uri="{FF2B5EF4-FFF2-40B4-BE49-F238E27FC236}">
                    <a16:creationId xmlns:a16="http://schemas.microsoft.com/office/drawing/2014/main" id="{0C16D812-4D06-5380-466C-E36562A90BE2}"/>
                  </a:ext>
                </a:extLst>
              </p:cNvPr>
              <p:cNvSpPr txBox="1"/>
              <p:nvPr/>
            </p:nvSpPr>
            <p:spPr>
              <a:xfrm>
                <a:off x="682624" y="2398078"/>
                <a:ext cx="1228569" cy="400110"/>
              </a:xfrm>
              <a:prstGeom prst="rect">
                <a:avLst/>
              </a:prstGeom>
              <a:noFill/>
            </p:spPr>
            <p:txBody>
              <a:bodyPr wrap="square">
                <a:spAutoFit/>
              </a:bodyPr>
              <a:lstStyle/>
              <a:p>
                <a:pPr>
                  <a:defRPr/>
                </a:pPr>
                <a:r>
                  <a:rPr lang="en-US" altLang="zh-CN" sz="2000" b="1" dirty="0">
                    <a:solidFill>
                      <a:srgbClr val="940000"/>
                    </a:solidFill>
                    <a:latin typeface="SourceHanSansSC-Regular"/>
                    <a:ea typeface="SourceHanSansSC-Regular"/>
                    <a:cs typeface="+mn-cs"/>
                  </a:rPr>
                  <a:t>4.</a:t>
                </a:r>
                <a:r>
                  <a:rPr lang="zh-CN" altLang="en-US" sz="2000" b="1" dirty="0">
                    <a:solidFill>
                      <a:srgbClr val="940000"/>
                    </a:solidFill>
                    <a:latin typeface="SourceHanSansSC-Regular"/>
                    <a:ea typeface="SourceHanSansSC-Regular"/>
                    <a:cs typeface="+mn-cs"/>
                  </a:rPr>
                  <a:t>经济法</a:t>
                </a:r>
              </a:p>
            </p:txBody>
          </p:sp>
          <p:sp>
            <p:nvSpPr>
              <p:cNvPr id="48" name="矩形 47">
                <a:extLst>
                  <a:ext uri="{FF2B5EF4-FFF2-40B4-BE49-F238E27FC236}">
                    <a16:creationId xmlns:a16="http://schemas.microsoft.com/office/drawing/2014/main" id="{EF310F36-E06E-8765-5ECF-D3248BAC4C70}"/>
                  </a:ext>
                </a:extLst>
              </p:cNvPr>
              <p:cNvSpPr/>
              <p:nvPr/>
            </p:nvSpPr>
            <p:spPr>
              <a:xfrm>
                <a:off x="749301" y="2798188"/>
                <a:ext cx="1161892" cy="100012"/>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46" name="文本框 45">
              <a:extLst>
                <a:ext uri="{FF2B5EF4-FFF2-40B4-BE49-F238E27FC236}">
                  <a16:creationId xmlns:a16="http://schemas.microsoft.com/office/drawing/2014/main" id="{B3D6A36C-09F6-E44A-E577-40FD6753A26B}"/>
                </a:ext>
              </a:extLst>
            </p:cNvPr>
            <p:cNvSpPr txBox="1"/>
            <p:nvPr/>
          </p:nvSpPr>
          <p:spPr>
            <a:xfrm>
              <a:off x="1430655" y="2193846"/>
              <a:ext cx="10290970" cy="615553"/>
            </a:xfrm>
            <a:prstGeom prst="rect">
              <a:avLst/>
            </a:prstGeom>
            <a:noFill/>
          </p:spPr>
          <p:txBody>
            <a:bodyPr wrap="square">
              <a:spAutoFit/>
            </a:bodyPr>
            <a:lstStyle/>
            <a:p>
              <a:pPr lvl="1"/>
              <a:r>
                <a:rPr lang="en-US" altLang="zh-CN" sz="1700" kern="100" dirty="0">
                  <a:latin typeface="FangSong" panose="02010609060101010101" pitchFamily="49" charset="-122"/>
                  <a:ea typeface="FangSong" panose="02010609060101010101" pitchFamily="49" charset="-122"/>
                  <a:cs typeface="Times New Roman" panose="02020603050405020304" pitchFamily="18" charset="0"/>
                </a:rPr>
                <a:t>“</a:t>
              </a:r>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算力券”的经济法定位</a:t>
              </a:r>
            </a:p>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企业会不会利用算力获得市场支配地位从而开展不正当竞争？</a:t>
              </a:r>
            </a:p>
          </p:txBody>
        </p:sp>
      </p:grpSp>
      <p:grpSp>
        <p:nvGrpSpPr>
          <p:cNvPr id="49" name="组合 48">
            <a:extLst>
              <a:ext uri="{FF2B5EF4-FFF2-40B4-BE49-F238E27FC236}">
                <a16:creationId xmlns:a16="http://schemas.microsoft.com/office/drawing/2014/main" id="{70619846-E9DB-985F-38B3-F634D92BE34F}"/>
              </a:ext>
            </a:extLst>
          </p:cNvPr>
          <p:cNvGrpSpPr/>
          <p:nvPr/>
        </p:nvGrpSpPr>
        <p:grpSpPr>
          <a:xfrm>
            <a:off x="470372" y="5167980"/>
            <a:ext cx="11448576" cy="667285"/>
            <a:chOff x="470374" y="2182021"/>
            <a:chExt cx="11448576" cy="667285"/>
          </a:xfrm>
        </p:grpSpPr>
        <p:sp>
          <p:nvSpPr>
            <p:cNvPr id="50" name="矩形: 圆角 113">
              <a:extLst>
                <a:ext uri="{FF2B5EF4-FFF2-40B4-BE49-F238E27FC236}">
                  <a16:creationId xmlns:a16="http://schemas.microsoft.com/office/drawing/2014/main" id="{83380EEA-8009-EDD7-9469-F07F8E44CA0C}"/>
                </a:ext>
              </a:extLst>
            </p:cNvPr>
            <p:cNvSpPr/>
            <p:nvPr>
              <p:custDataLst>
                <p:tags r:id="rId2"/>
              </p:custDataLst>
            </p:nvPr>
          </p:nvSpPr>
          <p:spPr>
            <a:xfrm>
              <a:off x="1896269" y="2182021"/>
              <a:ext cx="10022681" cy="667285"/>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grpSp>
          <p:nvGrpSpPr>
            <p:cNvPr id="51" name="组合 50">
              <a:extLst>
                <a:ext uri="{FF2B5EF4-FFF2-40B4-BE49-F238E27FC236}">
                  <a16:creationId xmlns:a16="http://schemas.microsoft.com/office/drawing/2014/main" id="{CDAFB8B0-E60E-9E8F-DB8D-7F3111BE91D3}"/>
                </a:ext>
              </a:extLst>
            </p:cNvPr>
            <p:cNvGrpSpPr/>
            <p:nvPr/>
          </p:nvGrpSpPr>
          <p:grpSpPr>
            <a:xfrm>
              <a:off x="470374" y="2257953"/>
              <a:ext cx="1228569" cy="500122"/>
              <a:chOff x="682624" y="2398078"/>
              <a:chExt cx="1228569" cy="500122"/>
            </a:xfrm>
          </p:grpSpPr>
          <p:sp>
            <p:nvSpPr>
              <p:cNvPr id="53" name="文本框 52">
                <a:extLst>
                  <a:ext uri="{FF2B5EF4-FFF2-40B4-BE49-F238E27FC236}">
                    <a16:creationId xmlns:a16="http://schemas.microsoft.com/office/drawing/2014/main" id="{5743BB96-E817-E1DA-B998-1318BF631FCF}"/>
                  </a:ext>
                </a:extLst>
              </p:cNvPr>
              <p:cNvSpPr txBox="1"/>
              <p:nvPr/>
            </p:nvSpPr>
            <p:spPr>
              <a:xfrm>
                <a:off x="682624" y="2398078"/>
                <a:ext cx="1228569" cy="400110"/>
              </a:xfrm>
              <a:prstGeom prst="rect">
                <a:avLst/>
              </a:prstGeom>
              <a:noFill/>
            </p:spPr>
            <p:txBody>
              <a:bodyPr wrap="square">
                <a:spAutoFit/>
              </a:bodyPr>
              <a:lstStyle/>
              <a:p>
                <a:pPr>
                  <a:defRPr/>
                </a:pPr>
                <a:r>
                  <a:rPr lang="en-US" altLang="zh-CN" sz="2000" b="1" dirty="0">
                    <a:solidFill>
                      <a:srgbClr val="940000"/>
                    </a:solidFill>
                    <a:latin typeface="SourceHanSansSC-Regular"/>
                    <a:ea typeface="SourceHanSansSC-Regular"/>
                    <a:cs typeface="+mn-cs"/>
                  </a:rPr>
                  <a:t>5.</a:t>
                </a:r>
                <a:r>
                  <a:rPr lang="zh-CN" altLang="en-US" sz="2000" b="1" dirty="0">
                    <a:solidFill>
                      <a:srgbClr val="940000"/>
                    </a:solidFill>
                    <a:latin typeface="SourceHanSansSC-Regular"/>
                    <a:ea typeface="SourceHanSansSC-Regular"/>
                    <a:cs typeface="+mn-cs"/>
                  </a:rPr>
                  <a:t>行政法</a:t>
                </a:r>
              </a:p>
            </p:txBody>
          </p:sp>
          <p:sp>
            <p:nvSpPr>
              <p:cNvPr id="54" name="矩形 53">
                <a:extLst>
                  <a:ext uri="{FF2B5EF4-FFF2-40B4-BE49-F238E27FC236}">
                    <a16:creationId xmlns:a16="http://schemas.microsoft.com/office/drawing/2014/main" id="{3061EB3A-CB28-6413-6498-A28E4D401258}"/>
                  </a:ext>
                </a:extLst>
              </p:cNvPr>
              <p:cNvSpPr/>
              <p:nvPr/>
            </p:nvSpPr>
            <p:spPr>
              <a:xfrm>
                <a:off x="749301" y="2798188"/>
                <a:ext cx="1161892" cy="100012"/>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52" name="文本框 51">
              <a:extLst>
                <a:ext uri="{FF2B5EF4-FFF2-40B4-BE49-F238E27FC236}">
                  <a16:creationId xmlns:a16="http://schemas.microsoft.com/office/drawing/2014/main" id="{FA5EDEE6-953D-F971-E5A9-D57FDBF96240}"/>
                </a:ext>
              </a:extLst>
            </p:cNvPr>
            <p:cNvSpPr txBox="1"/>
            <p:nvPr/>
          </p:nvSpPr>
          <p:spPr>
            <a:xfrm>
              <a:off x="1430655" y="2193846"/>
              <a:ext cx="10290970" cy="615553"/>
            </a:xfrm>
            <a:prstGeom prst="rect">
              <a:avLst/>
            </a:prstGeom>
            <a:noFill/>
          </p:spPr>
          <p:txBody>
            <a:bodyPr wrap="square">
              <a:spAutoFit/>
            </a:bodyPr>
            <a:lstStyle/>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行政机关能否干预算力资源的分配，其正当性依据为何？干预界限为何？</a:t>
              </a:r>
            </a:p>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如何通过行政立法、行政执法、行政计划与行政指导合理配置算力资源？</a:t>
              </a:r>
              <a:endParaRPr lang="en-US" altLang="zh-CN" sz="1700" kern="100" dirty="0">
                <a:latin typeface="FangSong" panose="02010609060101010101" pitchFamily="49" charset="-122"/>
                <a:ea typeface="FangSong" panose="02010609060101010101" pitchFamily="49" charset="-122"/>
                <a:cs typeface="Times New Roman" panose="02020603050405020304" pitchFamily="18" charset="0"/>
              </a:endParaRPr>
            </a:p>
          </p:txBody>
        </p:sp>
      </p:grpSp>
      <p:grpSp>
        <p:nvGrpSpPr>
          <p:cNvPr id="55" name="组合 54">
            <a:extLst>
              <a:ext uri="{FF2B5EF4-FFF2-40B4-BE49-F238E27FC236}">
                <a16:creationId xmlns:a16="http://schemas.microsoft.com/office/drawing/2014/main" id="{A50B044D-42A9-A45D-AFA9-D54C52631812}"/>
              </a:ext>
            </a:extLst>
          </p:cNvPr>
          <p:cNvGrpSpPr/>
          <p:nvPr/>
        </p:nvGrpSpPr>
        <p:grpSpPr>
          <a:xfrm>
            <a:off x="470372" y="5995292"/>
            <a:ext cx="11448576" cy="667285"/>
            <a:chOff x="470374" y="2182021"/>
            <a:chExt cx="11448576" cy="667285"/>
          </a:xfrm>
        </p:grpSpPr>
        <p:sp>
          <p:nvSpPr>
            <p:cNvPr id="56" name="矩形: 圆角 113">
              <a:extLst>
                <a:ext uri="{FF2B5EF4-FFF2-40B4-BE49-F238E27FC236}">
                  <a16:creationId xmlns:a16="http://schemas.microsoft.com/office/drawing/2014/main" id="{93C51F57-77D0-504F-69E8-E8E650F4F5E7}"/>
                </a:ext>
              </a:extLst>
            </p:cNvPr>
            <p:cNvSpPr/>
            <p:nvPr>
              <p:custDataLst>
                <p:tags r:id="rId1"/>
              </p:custDataLst>
            </p:nvPr>
          </p:nvSpPr>
          <p:spPr>
            <a:xfrm>
              <a:off x="1896269" y="2182021"/>
              <a:ext cx="10022681" cy="667285"/>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grpSp>
          <p:nvGrpSpPr>
            <p:cNvPr id="57" name="组合 56">
              <a:extLst>
                <a:ext uri="{FF2B5EF4-FFF2-40B4-BE49-F238E27FC236}">
                  <a16:creationId xmlns:a16="http://schemas.microsoft.com/office/drawing/2014/main" id="{65DF7F33-6011-C1AD-C470-555FCD1FD506}"/>
                </a:ext>
              </a:extLst>
            </p:cNvPr>
            <p:cNvGrpSpPr/>
            <p:nvPr/>
          </p:nvGrpSpPr>
          <p:grpSpPr>
            <a:xfrm>
              <a:off x="470374" y="2257953"/>
              <a:ext cx="1228569" cy="500122"/>
              <a:chOff x="682624" y="2398078"/>
              <a:chExt cx="1228569" cy="500122"/>
            </a:xfrm>
          </p:grpSpPr>
          <p:sp>
            <p:nvSpPr>
              <p:cNvPr id="59" name="文本框 58">
                <a:extLst>
                  <a:ext uri="{FF2B5EF4-FFF2-40B4-BE49-F238E27FC236}">
                    <a16:creationId xmlns:a16="http://schemas.microsoft.com/office/drawing/2014/main" id="{3F036B70-F201-B92F-317C-8E52C0F8C9F5}"/>
                  </a:ext>
                </a:extLst>
              </p:cNvPr>
              <p:cNvSpPr txBox="1"/>
              <p:nvPr/>
            </p:nvSpPr>
            <p:spPr>
              <a:xfrm>
                <a:off x="682624" y="2398078"/>
                <a:ext cx="1228569" cy="400110"/>
              </a:xfrm>
              <a:prstGeom prst="rect">
                <a:avLst/>
              </a:prstGeom>
              <a:noFill/>
            </p:spPr>
            <p:txBody>
              <a:bodyPr wrap="square">
                <a:spAutoFit/>
              </a:bodyPr>
              <a:lstStyle/>
              <a:p>
                <a:pPr>
                  <a:defRPr/>
                </a:pPr>
                <a:r>
                  <a:rPr lang="en-US" altLang="zh-CN" sz="2000" b="1" dirty="0">
                    <a:solidFill>
                      <a:srgbClr val="940000"/>
                    </a:solidFill>
                    <a:latin typeface="SourceHanSansSC-Regular"/>
                    <a:ea typeface="SourceHanSansSC-Regular"/>
                    <a:cs typeface="+mn-cs"/>
                  </a:rPr>
                  <a:t>6.</a:t>
                </a:r>
                <a:r>
                  <a:rPr lang="zh-CN" altLang="en-US" sz="2000" b="1" dirty="0">
                    <a:solidFill>
                      <a:srgbClr val="940000"/>
                    </a:solidFill>
                    <a:latin typeface="SourceHanSansSC-Regular"/>
                    <a:ea typeface="SourceHanSansSC-Regular"/>
                    <a:cs typeface="+mn-cs"/>
                  </a:rPr>
                  <a:t>国际法</a:t>
                </a:r>
              </a:p>
            </p:txBody>
          </p:sp>
          <p:sp>
            <p:nvSpPr>
              <p:cNvPr id="60" name="矩形 59">
                <a:extLst>
                  <a:ext uri="{FF2B5EF4-FFF2-40B4-BE49-F238E27FC236}">
                    <a16:creationId xmlns:a16="http://schemas.microsoft.com/office/drawing/2014/main" id="{B191C8E8-79D4-2EC1-0F60-40E4F3504D39}"/>
                  </a:ext>
                </a:extLst>
              </p:cNvPr>
              <p:cNvSpPr/>
              <p:nvPr/>
            </p:nvSpPr>
            <p:spPr>
              <a:xfrm>
                <a:off x="749301" y="2798188"/>
                <a:ext cx="1161892" cy="100012"/>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grpSp>
        <p:sp>
          <p:nvSpPr>
            <p:cNvPr id="58" name="文本框 57">
              <a:extLst>
                <a:ext uri="{FF2B5EF4-FFF2-40B4-BE49-F238E27FC236}">
                  <a16:creationId xmlns:a16="http://schemas.microsoft.com/office/drawing/2014/main" id="{19367B12-DB50-E0E0-8488-4D7A16BE625C}"/>
                </a:ext>
              </a:extLst>
            </p:cNvPr>
            <p:cNvSpPr txBox="1"/>
            <p:nvPr/>
          </p:nvSpPr>
          <p:spPr>
            <a:xfrm>
              <a:off x="1430655" y="2193846"/>
              <a:ext cx="10290970" cy="615553"/>
            </a:xfrm>
            <a:prstGeom prst="rect">
              <a:avLst/>
            </a:prstGeom>
            <a:noFill/>
          </p:spPr>
          <p:txBody>
            <a:bodyPr wrap="square">
              <a:spAutoFit/>
            </a:bodyPr>
            <a:lstStyle/>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行政机关能否干预算力资源的分配，其正当性依据为何？干预界限为何？</a:t>
              </a:r>
            </a:p>
            <a:p>
              <a:pPr lvl="1"/>
              <a:r>
                <a:rPr lang="zh-CN" altLang="en-US" sz="1700" kern="100" dirty="0">
                  <a:latin typeface="FangSong" panose="02010609060101010101" pitchFamily="49" charset="-122"/>
                  <a:ea typeface="FangSong" panose="02010609060101010101" pitchFamily="49" charset="-122"/>
                  <a:cs typeface="Times New Roman" panose="02020603050405020304" pitchFamily="18" charset="0"/>
                </a:rPr>
                <a:t>如何通过行政立法、行政执法、行政计划与行政指导合理配置算力资源？</a:t>
              </a:r>
              <a:endParaRPr lang="en-US" altLang="zh-CN" sz="1700" kern="100" dirty="0">
                <a:latin typeface="FangSong" panose="02010609060101010101" pitchFamily="49" charset="-122"/>
                <a:ea typeface="FangSong" panose="02010609060101010101" pitchFamily="49" charset="-122"/>
                <a:cs typeface="Times New Roman" panose="02020603050405020304" pitchFamily="18" charset="0"/>
              </a:endParaRPr>
            </a:p>
          </p:txBody>
        </p:sp>
      </p:grpSp>
    </p:spTree>
    <p:extLst>
      <p:ext uri="{BB962C8B-B14F-4D97-AF65-F5344CB8AC3E}">
        <p14:creationId xmlns:p14="http://schemas.microsoft.com/office/powerpoint/2010/main" val="1201682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additive="base">
                                        <p:cTn id="23" dur="500" fill="hold"/>
                                        <p:tgtEl>
                                          <p:spTgt spid="43"/>
                                        </p:tgtEl>
                                        <p:attrNameLst>
                                          <p:attrName>ppt_x</p:attrName>
                                        </p:attrNameLst>
                                      </p:cBhvr>
                                      <p:tavLst>
                                        <p:tav tm="0">
                                          <p:val>
                                            <p:strVal val="#ppt_x"/>
                                          </p:val>
                                        </p:tav>
                                        <p:tav tm="100000">
                                          <p:val>
                                            <p:strVal val="#ppt_x"/>
                                          </p:val>
                                        </p:tav>
                                      </p:tavLst>
                                    </p:anim>
                                    <p:anim calcmode="lin" valueType="num">
                                      <p:cBhvr additive="base">
                                        <p:cTn id="24"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9"/>
                                        </p:tgtEl>
                                        <p:attrNameLst>
                                          <p:attrName>style.visibility</p:attrName>
                                        </p:attrNameLst>
                                      </p:cBhvr>
                                      <p:to>
                                        <p:strVal val="visible"/>
                                      </p:to>
                                    </p:set>
                                    <p:anim calcmode="lin" valueType="num">
                                      <p:cBhvr additive="base">
                                        <p:cTn id="29" dur="500" fill="hold"/>
                                        <p:tgtEl>
                                          <p:spTgt spid="49"/>
                                        </p:tgtEl>
                                        <p:attrNameLst>
                                          <p:attrName>ppt_x</p:attrName>
                                        </p:attrNameLst>
                                      </p:cBhvr>
                                      <p:tavLst>
                                        <p:tav tm="0">
                                          <p:val>
                                            <p:strVal val="#ppt_x"/>
                                          </p:val>
                                        </p:tav>
                                        <p:tav tm="100000">
                                          <p:val>
                                            <p:strVal val="#ppt_x"/>
                                          </p:val>
                                        </p:tav>
                                      </p:tavLst>
                                    </p:anim>
                                    <p:anim calcmode="lin" valueType="num">
                                      <p:cBhvr additive="base">
                                        <p:cTn id="30"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5"/>
                                        </p:tgtEl>
                                        <p:attrNameLst>
                                          <p:attrName>style.visibility</p:attrName>
                                        </p:attrNameLst>
                                      </p:cBhvr>
                                      <p:to>
                                        <p:strVal val="visible"/>
                                      </p:to>
                                    </p:set>
                                    <p:anim calcmode="lin" valueType="num">
                                      <p:cBhvr additive="base">
                                        <p:cTn id="35" dur="500" fill="hold"/>
                                        <p:tgtEl>
                                          <p:spTgt spid="55"/>
                                        </p:tgtEl>
                                        <p:attrNameLst>
                                          <p:attrName>ppt_x</p:attrName>
                                        </p:attrNameLst>
                                      </p:cBhvr>
                                      <p:tavLst>
                                        <p:tav tm="0">
                                          <p:val>
                                            <p:strVal val="#ppt_x"/>
                                          </p:val>
                                        </p:tav>
                                        <p:tav tm="100000">
                                          <p:val>
                                            <p:strVal val="#ppt_x"/>
                                          </p:val>
                                        </p:tav>
                                      </p:tavLst>
                                    </p:anim>
                                    <p:anim calcmode="lin" valueType="num">
                                      <p:cBhvr additive="base">
                                        <p:cTn id="36"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3">
            <a:extLst>
              <a:ext uri="{FF2B5EF4-FFF2-40B4-BE49-F238E27FC236}">
                <a16:creationId xmlns:a16="http://schemas.microsoft.com/office/drawing/2014/main" id="{7FAA9F79-6FEE-63E3-3C25-F03595161B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20482" name="图片 1" descr="主楼">
            <a:extLst>
              <a:ext uri="{FF2B5EF4-FFF2-40B4-BE49-F238E27FC236}">
                <a16:creationId xmlns:a16="http://schemas.microsoft.com/office/drawing/2014/main" id="{A762DC72-E320-B9F6-40A3-1B5F6E171C3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C4E8A8CC-868E-3730-1E66-C8AE1027FBCB}"/>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A008AB2A-807E-2A1D-A59D-3F8141302719}"/>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3950EBC5-B034-2DC5-585B-69E015BDBB8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20486" name="文本框 3">
            <a:extLst>
              <a:ext uri="{FF2B5EF4-FFF2-40B4-BE49-F238E27FC236}">
                <a16:creationId xmlns:a16="http://schemas.microsoft.com/office/drawing/2014/main" id="{F066E944-8828-FE8F-B8C6-E62E8D4061A7}"/>
              </a:ext>
            </a:extLst>
          </p:cNvPr>
          <p:cNvSpPr txBox="1">
            <a:spLocks noChangeArrowheads="1"/>
          </p:cNvSpPr>
          <p:nvPr/>
        </p:nvSpPr>
        <p:spPr bwMode="auto">
          <a:xfrm>
            <a:off x="-19050" y="1135063"/>
            <a:ext cx="7062788" cy="4816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FontTx/>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二）实践问题</a:t>
            </a:r>
            <a:r>
              <a:rPr lang="en-US"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刑法</a:t>
            </a:r>
          </a:p>
        </p:txBody>
      </p:sp>
      <p:sp>
        <p:nvSpPr>
          <p:cNvPr id="25" name="文本框 24">
            <a:extLst>
              <a:ext uri="{FF2B5EF4-FFF2-40B4-BE49-F238E27FC236}">
                <a16:creationId xmlns:a16="http://schemas.microsoft.com/office/drawing/2014/main" id="{9C3FBF7F-75B7-6073-4AFC-61CFE0CC3FC3}"/>
              </a:ext>
            </a:extLst>
          </p:cNvPr>
          <p:cNvSpPr txBox="1"/>
          <p:nvPr/>
        </p:nvSpPr>
        <p:spPr>
          <a:xfrm>
            <a:off x="382272" y="2610004"/>
            <a:ext cx="3575367" cy="3416320"/>
          </a:xfrm>
          <a:prstGeom prst="rect">
            <a:avLst/>
          </a:prstGeom>
          <a:noFill/>
        </p:spPr>
        <p:txBody>
          <a:bodyPr wrap="square">
            <a:spAutoFit/>
          </a:bodyPr>
          <a:lstStyle/>
          <a:p>
            <a:pPr indent="266700" algn="just" latinLnBrk="0"/>
            <a:r>
              <a:rPr lang="zh-CN" altLang="en-US" sz="1800" b="1" kern="100" dirty="0">
                <a:effectLst/>
                <a:latin typeface="Times New Roman" panose="02020603050405020304" pitchFamily="18" charset="0"/>
                <a:ea typeface="楷体" panose="02010609060101010101" pitchFamily="49" charset="-122"/>
              </a:rPr>
              <a:t>（案情）</a:t>
            </a:r>
            <a:r>
              <a:rPr lang="en-US" altLang="zh-CN" sz="1800" kern="100" dirty="0">
                <a:effectLst/>
                <a:latin typeface="Times New Roman" panose="02020603050405020304" pitchFamily="18" charset="0"/>
                <a:ea typeface="楷体" panose="02010609060101010101" pitchFamily="49" charset="-122"/>
              </a:rPr>
              <a:t>2018</a:t>
            </a:r>
            <a:r>
              <a:rPr lang="zh-CN" altLang="zh-CN" sz="1800" kern="100" dirty="0">
                <a:effectLst/>
                <a:latin typeface="Times New Roman" panose="02020603050405020304" pitchFamily="18" charset="0"/>
                <a:ea typeface="楷体" panose="02010609060101010101" pitchFamily="49" charset="-122"/>
              </a:rPr>
              <a:t>年</a:t>
            </a:r>
            <a:r>
              <a:rPr lang="en-US" altLang="zh-CN" sz="1800" kern="100" dirty="0">
                <a:effectLst/>
                <a:latin typeface="Times New Roman" panose="02020603050405020304" pitchFamily="18" charset="0"/>
                <a:ea typeface="楷体" panose="02010609060101010101" pitchFamily="49" charset="-122"/>
              </a:rPr>
              <a:t>1</a:t>
            </a:r>
            <a:r>
              <a:rPr lang="zh-CN" altLang="zh-CN" sz="1800" kern="100" dirty="0">
                <a:effectLst/>
                <a:latin typeface="Times New Roman" panose="02020603050405020304" pitchFamily="18" charset="0"/>
                <a:ea typeface="楷体" panose="02010609060101010101" pitchFamily="49" charset="-122"/>
              </a:rPr>
              <a:t>月至</a:t>
            </a:r>
            <a:r>
              <a:rPr lang="en-US" altLang="zh-CN" sz="1800" kern="100" dirty="0">
                <a:effectLst/>
                <a:latin typeface="Times New Roman" panose="02020603050405020304" pitchFamily="18" charset="0"/>
                <a:ea typeface="楷体" panose="02010609060101010101" pitchFamily="49" charset="-122"/>
              </a:rPr>
              <a:t>7</a:t>
            </a:r>
            <a:r>
              <a:rPr lang="zh-CN" altLang="zh-CN" sz="1800" kern="100" dirty="0">
                <a:effectLst/>
                <a:latin typeface="Times New Roman" panose="02020603050405020304" pitchFamily="18" charset="0"/>
                <a:ea typeface="楷体" panose="02010609060101010101" pitchFamily="49" charset="-122"/>
              </a:rPr>
              <a:t>月期间，被告人安邦在北京百度网讯科技有限公司担任服务器运维管理人员期间，利用其负责维护百度公司搜索服务器的工作便利，超越权限，以技术手段在百度公司服务器上部署“挖矿”程序，通过占用计算机信息系统硬件及网络资源获取比特币、门罗币等虚拟货币，后将部分虚拟货币出售并获利人民币</a:t>
            </a:r>
            <a:r>
              <a:rPr lang="en-US" altLang="zh-CN" sz="1800" kern="100" dirty="0">
                <a:effectLst/>
                <a:latin typeface="Times New Roman" panose="02020603050405020304" pitchFamily="18" charset="0"/>
                <a:ea typeface="楷体" panose="02010609060101010101" pitchFamily="49" charset="-122"/>
              </a:rPr>
              <a:t>10</a:t>
            </a:r>
            <a:r>
              <a:rPr lang="zh-CN" altLang="zh-CN" sz="1800" kern="100" dirty="0">
                <a:effectLst/>
                <a:latin typeface="Times New Roman" panose="02020603050405020304" pitchFamily="18" charset="0"/>
                <a:ea typeface="楷体" panose="02010609060101010101" pitchFamily="49" charset="-122"/>
              </a:rPr>
              <a:t>万元。</a:t>
            </a:r>
            <a:endParaRPr lang="zh-CN" altLang="zh-CN" sz="1800" kern="100" dirty="0">
              <a:effectLst/>
              <a:latin typeface="Times New Roman" panose="02020603050405020304" pitchFamily="18" charset="0"/>
              <a:ea typeface="宋体" panose="02010600030101010101" pitchFamily="2" charset="-122"/>
            </a:endParaRPr>
          </a:p>
          <a:p>
            <a:pPr indent="287020" algn="just">
              <a:defRPr/>
            </a:pPr>
            <a:endParaRPr lang="en-US" altLang="zh-CN" kern="100" dirty="0">
              <a:latin typeface="FangSong" panose="02010609060101010101" pitchFamily="49" charset="-122"/>
              <a:ea typeface="FangSong" panose="02010609060101010101" pitchFamily="49" charset="-122"/>
              <a:cs typeface="Times New Roman" panose="02020603050405020304" pitchFamily="18" charset="0"/>
            </a:endParaRPr>
          </a:p>
        </p:txBody>
      </p:sp>
      <p:sp>
        <p:nvSpPr>
          <p:cNvPr id="30" name="文本框 29">
            <a:extLst>
              <a:ext uri="{FF2B5EF4-FFF2-40B4-BE49-F238E27FC236}">
                <a16:creationId xmlns:a16="http://schemas.microsoft.com/office/drawing/2014/main" id="{43002EFD-D663-00A5-6B03-9133FB621A95}"/>
              </a:ext>
            </a:extLst>
          </p:cNvPr>
          <p:cNvSpPr txBox="1"/>
          <p:nvPr/>
        </p:nvSpPr>
        <p:spPr>
          <a:xfrm>
            <a:off x="3008312" y="1822441"/>
            <a:ext cx="6175375" cy="461665"/>
          </a:xfrm>
          <a:prstGeom prst="rect">
            <a:avLst/>
          </a:prstGeom>
          <a:noFill/>
        </p:spPr>
        <p:txBody>
          <a:bodyPr>
            <a:spAutoFit/>
          </a:bodyPr>
          <a:lstStyle/>
          <a:p>
            <a:pPr indent="267970" algn="ctr" latinLnBrk="0"/>
            <a:r>
              <a:rPr lang="en-US" altLang="zh-CN"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a:t>
            </a:r>
            <a:r>
              <a:rPr lang="zh-CN" altLang="en-US"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案例</a:t>
            </a:r>
            <a:r>
              <a:rPr lang="en-US" altLang="zh-CN"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1】</a:t>
            </a:r>
            <a:r>
              <a:rPr lang="zh-CN" altLang="zh-CN"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安邦侵犯百度公司算力案</a:t>
            </a:r>
          </a:p>
        </p:txBody>
      </p:sp>
      <p:sp>
        <p:nvSpPr>
          <p:cNvPr id="39" name="矩形 38">
            <a:extLst>
              <a:ext uri="{FF2B5EF4-FFF2-40B4-BE49-F238E27FC236}">
                <a16:creationId xmlns:a16="http://schemas.microsoft.com/office/drawing/2014/main" id="{413CB93C-1985-3C11-18AC-274A895FCBC5}"/>
              </a:ext>
            </a:extLst>
          </p:cNvPr>
          <p:cNvSpPr/>
          <p:nvPr/>
        </p:nvSpPr>
        <p:spPr>
          <a:xfrm>
            <a:off x="326073" y="2521425"/>
            <a:ext cx="3712527" cy="3994181"/>
          </a:xfrm>
          <a:prstGeom prst="rect">
            <a:avLst/>
          </a:prstGeom>
          <a:noFill/>
          <a:ln w="38100">
            <a:solidFill>
              <a:srgbClr val="94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44" name="矩形: 圆角 113">
            <a:extLst>
              <a:ext uri="{FF2B5EF4-FFF2-40B4-BE49-F238E27FC236}">
                <a16:creationId xmlns:a16="http://schemas.microsoft.com/office/drawing/2014/main" id="{7452680C-3138-0B04-D7D0-DC8DFCCED205}"/>
              </a:ext>
            </a:extLst>
          </p:cNvPr>
          <p:cNvSpPr/>
          <p:nvPr>
            <p:custDataLst>
              <p:tags r:id="rId1"/>
            </p:custDataLst>
          </p:nvPr>
        </p:nvSpPr>
        <p:spPr>
          <a:xfrm>
            <a:off x="4465321" y="2513976"/>
            <a:ext cx="7472680" cy="4096057"/>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42" name="文本框 41">
            <a:extLst>
              <a:ext uri="{FF2B5EF4-FFF2-40B4-BE49-F238E27FC236}">
                <a16:creationId xmlns:a16="http://schemas.microsoft.com/office/drawing/2014/main" id="{F38B185B-37EC-F130-0D9E-5B9C7C697710}"/>
              </a:ext>
            </a:extLst>
          </p:cNvPr>
          <p:cNvSpPr txBox="1"/>
          <p:nvPr/>
        </p:nvSpPr>
        <p:spPr>
          <a:xfrm>
            <a:off x="4509771" y="2914026"/>
            <a:ext cx="7409179" cy="3908762"/>
          </a:xfrm>
          <a:prstGeom prst="rect">
            <a:avLst/>
          </a:prstGeom>
          <a:noFill/>
        </p:spPr>
        <p:txBody>
          <a:bodyPr wrap="square">
            <a:spAutoFit/>
          </a:bodyPr>
          <a:lstStyle/>
          <a:p>
            <a:pPr indent="266700" algn="just">
              <a:spcAft>
                <a:spcPts val="1200"/>
              </a:spcAft>
              <a:defRPr/>
            </a:pPr>
            <a:r>
              <a:rPr lang="zh-CN" altLang="zh-CN" sz="1700" b="1" kern="100" dirty="0">
                <a:effectLst/>
                <a:latin typeface="FangSong" panose="02010609060101010101" pitchFamily="49" charset="-122"/>
                <a:ea typeface="FangSong" panose="02010609060101010101" pitchFamily="49" charset="-122"/>
              </a:rPr>
              <a:t>（一审）</a:t>
            </a:r>
            <a:r>
              <a:rPr lang="zh-CN" altLang="zh-CN" sz="1700" kern="100" dirty="0">
                <a:effectLst/>
                <a:latin typeface="FangSong" panose="02010609060101010101" pitchFamily="49" charset="-122"/>
                <a:ea typeface="FangSong" panose="02010609060101010101" pitchFamily="49" charset="-122"/>
              </a:rPr>
              <a:t>本院认为，被告人安邦违反国家规定，采用技术手段对计算机信息系统实施非法控制，情节特别严重，其行为已构成</a:t>
            </a:r>
            <a:r>
              <a:rPr lang="zh-CN" altLang="zh-CN" sz="1700" b="1" kern="100" dirty="0">
                <a:solidFill>
                  <a:srgbClr val="940000"/>
                </a:solidFill>
                <a:effectLst/>
                <a:latin typeface="FangSong" panose="02010609060101010101" pitchFamily="49" charset="-122"/>
                <a:ea typeface="FangSong" panose="02010609060101010101" pitchFamily="49" charset="-122"/>
              </a:rPr>
              <a:t>非法控制计算机信息系统罪</a:t>
            </a:r>
            <a:r>
              <a:rPr lang="zh-CN" altLang="zh-CN" sz="1700" kern="100" dirty="0">
                <a:effectLst/>
                <a:latin typeface="FangSong" panose="02010609060101010101" pitchFamily="49" charset="-122"/>
                <a:ea typeface="FangSong" panose="02010609060101010101" pitchFamily="49" charset="-122"/>
              </a:rPr>
              <a:t>，应予惩处。北京市海淀区人民检察院指控被告人安邦犯非法控制计算机信息系统罪的事实清楚，证据确实、充分，指控罪名成立。对于被告人安邦及其辩护人所提本案不应定性为非法控制计算机信息系统罪的辩解及辩护意见，本院认为，根据在案证据，可证实被告人安邦系利用其在百度公司担任运维工程师的工作便利，</a:t>
            </a:r>
            <a:r>
              <a:rPr lang="zh-CN" altLang="zh-CN" sz="1700" b="1" kern="100" dirty="0">
                <a:solidFill>
                  <a:srgbClr val="940000"/>
                </a:solidFill>
                <a:effectLst/>
                <a:latin typeface="FangSong" panose="02010609060101010101" pitchFamily="49" charset="-122"/>
                <a:ea typeface="FangSong" panose="02010609060101010101" pitchFamily="49" charset="-122"/>
              </a:rPr>
              <a:t>超越百度公司所赋予其的工作权限</a:t>
            </a:r>
            <a:r>
              <a:rPr lang="zh-CN" altLang="zh-CN" sz="1700" kern="100" dirty="0">
                <a:effectLst/>
                <a:latin typeface="FangSong" panose="02010609060101010101" pitchFamily="49" charset="-122"/>
                <a:ea typeface="FangSong" panose="02010609060101010101" pitchFamily="49" charset="-122"/>
              </a:rPr>
              <a:t>，违背百度公司的意志，通过擅自植入可控制百度公司服务器的程序这一技术手段，</a:t>
            </a:r>
            <a:r>
              <a:rPr lang="zh-CN" altLang="zh-CN" sz="1700" b="1" kern="100" dirty="0">
                <a:solidFill>
                  <a:srgbClr val="940000"/>
                </a:solidFill>
                <a:effectLst/>
                <a:latin typeface="FangSong" panose="02010609060101010101" pitchFamily="49" charset="-122"/>
                <a:ea typeface="FangSong" panose="02010609060101010101" pitchFamily="49" charset="-122"/>
              </a:rPr>
              <a:t>达到占用百度公司服务器运算资源，利用运算资源获利的目的，其控制手段所具有的非法性不言而喻</a:t>
            </a:r>
            <a:r>
              <a:rPr lang="zh-CN" altLang="zh-CN" sz="1700" kern="100" dirty="0">
                <a:effectLst/>
                <a:latin typeface="FangSong" panose="02010609060101010101" pitchFamily="49" charset="-122"/>
                <a:ea typeface="FangSong" panose="02010609060101010101" pitchFamily="49" charset="-122"/>
              </a:rPr>
              <a:t>，故本院对上述辩解及辩护意见不予采纳。被告人安邦犯非法控制计算机信息系统罪，判处有期徒刑三年，罚金人民币一万一千元。</a:t>
            </a:r>
            <a:endParaRPr lang="en-US" altLang="zh-CN" sz="1700" kern="100" dirty="0">
              <a:effectLst/>
              <a:latin typeface="FangSong" panose="02010609060101010101" pitchFamily="49" charset="-122"/>
              <a:ea typeface="FangSong" panose="02010609060101010101" pitchFamily="49" charset="-122"/>
            </a:endParaRPr>
          </a:p>
          <a:p>
            <a:pPr indent="266700" algn="just">
              <a:defRPr/>
            </a:pPr>
            <a:r>
              <a:rPr lang="zh-CN" altLang="en-US" sz="1700" b="1" kern="100" dirty="0">
                <a:latin typeface="FangSong" panose="02010609060101010101" pitchFamily="49" charset="-122"/>
                <a:ea typeface="FangSong" panose="02010609060101010101" pitchFamily="49" charset="-122"/>
              </a:rPr>
              <a:t>（二审）</a:t>
            </a:r>
            <a:r>
              <a:rPr lang="zh-CN" altLang="zh-CN" sz="1700" kern="100" dirty="0">
                <a:latin typeface="FangSong" panose="02010609060101010101" pitchFamily="49" charset="-122"/>
                <a:ea typeface="FangSong" panose="02010609060101010101" pitchFamily="49" charset="-122"/>
              </a:rPr>
              <a:t>驳回上诉，维持原判。</a:t>
            </a:r>
          </a:p>
          <a:p>
            <a:pPr indent="266700" algn="just">
              <a:defRPr/>
            </a:pPr>
            <a:endParaRPr lang="zh-CN" altLang="zh-CN" sz="1700" kern="100" dirty="0">
              <a:latin typeface="FangSong" panose="02010609060101010101" pitchFamily="49" charset="-122"/>
              <a:ea typeface="FangSong" panose="02010609060101010101" pitchFamily="49" charset="-122"/>
              <a:cs typeface="Times New Roman" panose="02020603050405020304" pitchFamily="18" charset="0"/>
            </a:endParaRPr>
          </a:p>
        </p:txBody>
      </p:sp>
      <p:sp>
        <p:nvSpPr>
          <p:cNvPr id="41" name="文本框 40">
            <a:extLst>
              <a:ext uri="{FF2B5EF4-FFF2-40B4-BE49-F238E27FC236}">
                <a16:creationId xmlns:a16="http://schemas.microsoft.com/office/drawing/2014/main" id="{E3122E8C-C932-ACB9-F773-085C378A16BE}"/>
              </a:ext>
            </a:extLst>
          </p:cNvPr>
          <p:cNvSpPr txBox="1"/>
          <p:nvPr/>
        </p:nvSpPr>
        <p:spPr>
          <a:xfrm>
            <a:off x="5113973" y="2513976"/>
            <a:ext cx="6175375" cy="400050"/>
          </a:xfrm>
          <a:prstGeom prst="rect">
            <a:avLst/>
          </a:prstGeom>
          <a:noFill/>
        </p:spPr>
        <p:txBody>
          <a:bodyPr>
            <a:spAutoFit/>
          </a:bodyPr>
          <a:lstStyle/>
          <a:p>
            <a:pPr indent="266700" algn="ctr">
              <a:defRPr/>
            </a:pPr>
            <a:r>
              <a:rPr lang="zh-CN" altLang="en-US" sz="20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法院判决</a:t>
            </a:r>
            <a:endParaRPr lang="zh-CN" altLang="zh-CN" sz="20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endParaRPr>
          </a:p>
        </p:txBody>
      </p:sp>
      <p:sp>
        <p:nvSpPr>
          <p:cNvPr id="5" name="文本框 4">
            <a:extLst>
              <a:ext uri="{FF2B5EF4-FFF2-40B4-BE49-F238E27FC236}">
                <a16:creationId xmlns:a16="http://schemas.microsoft.com/office/drawing/2014/main" id="{5E0E05B6-3789-2C92-8F31-0B8DE7DA4A16}"/>
              </a:ext>
            </a:extLst>
          </p:cNvPr>
          <p:cNvSpPr txBox="1"/>
          <p:nvPr/>
        </p:nvSpPr>
        <p:spPr>
          <a:xfrm>
            <a:off x="382272" y="5840249"/>
            <a:ext cx="3656327" cy="646331"/>
          </a:xfrm>
          <a:prstGeom prst="rect">
            <a:avLst/>
          </a:prstGeom>
          <a:noFill/>
        </p:spPr>
        <p:txBody>
          <a:bodyPr wrap="square">
            <a:spAutoFit/>
          </a:bodyPr>
          <a:lstStyle/>
          <a:p>
            <a:pPr algn="just" latinLnBrk="0"/>
            <a:r>
              <a:rPr lang="zh-CN" altLang="zh-CN" sz="1200" dirty="0"/>
              <a:t>案号：北京市海淀区人民法院（</a:t>
            </a:r>
            <a:r>
              <a:rPr lang="en-US" altLang="zh-CN" sz="1200" dirty="0"/>
              <a:t>2019</a:t>
            </a:r>
            <a:r>
              <a:rPr lang="zh-CN" altLang="zh-CN" sz="1200" dirty="0"/>
              <a:t>）京</a:t>
            </a:r>
            <a:r>
              <a:rPr lang="en-US" altLang="zh-CN" sz="1200" dirty="0"/>
              <a:t>0108</a:t>
            </a:r>
            <a:r>
              <a:rPr lang="zh-CN" altLang="zh-CN" sz="1200" dirty="0"/>
              <a:t>刑初</a:t>
            </a:r>
            <a:r>
              <a:rPr lang="en-US" altLang="zh-CN" sz="1200" dirty="0"/>
              <a:t>80</a:t>
            </a:r>
            <a:r>
              <a:rPr lang="zh-CN" altLang="zh-CN" sz="1200" dirty="0"/>
              <a:t>号刑事判决书；北京市第一中级人民法院（</a:t>
            </a:r>
            <a:r>
              <a:rPr lang="en-US" altLang="zh-CN" sz="1200" dirty="0"/>
              <a:t>2020</a:t>
            </a:r>
            <a:r>
              <a:rPr lang="zh-CN" altLang="zh-CN" sz="1200" dirty="0"/>
              <a:t>）京</a:t>
            </a:r>
            <a:r>
              <a:rPr lang="en-US" altLang="zh-CN" sz="1200" dirty="0"/>
              <a:t>01</a:t>
            </a:r>
            <a:r>
              <a:rPr lang="zh-CN" altLang="zh-CN" sz="1200" dirty="0"/>
              <a:t>刑终</a:t>
            </a:r>
            <a:r>
              <a:rPr lang="en-US" altLang="zh-CN" sz="1200" dirty="0"/>
              <a:t>58</a:t>
            </a:r>
            <a:r>
              <a:rPr lang="zh-CN" altLang="zh-CN" sz="1200" dirty="0"/>
              <a:t>号刑事裁定书。</a:t>
            </a:r>
          </a:p>
        </p:txBody>
      </p:sp>
    </p:spTree>
    <p:extLst>
      <p:ext uri="{BB962C8B-B14F-4D97-AF65-F5344CB8AC3E}">
        <p14:creationId xmlns:p14="http://schemas.microsoft.com/office/powerpoint/2010/main" val="4006815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42">
                                            <p:txEl>
                                              <p:pRg st="0" end="0"/>
                                            </p:txEl>
                                          </p:spTgt>
                                        </p:tgtEl>
                                        <p:attrNameLst>
                                          <p:attrName>style.visibility</p:attrName>
                                        </p:attrNameLst>
                                      </p:cBhvr>
                                      <p:to>
                                        <p:strVal val="visible"/>
                                      </p:to>
                                    </p:set>
                                    <p:animEffect transition="in" filter="barn(inVertical)">
                                      <p:cBhvr>
                                        <p:cTn id="14" dur="500"/>
                                        <p:tgtEl>
                                          <p:spTgt spid="42">
                                            <p:txEl>
                                              <p:pRg st="0" end="0"/>
                                            </p:txEl>
                                          </p:spTgt>
                                        </p:tgtEl>
                                      </p:cBhvr>
                                    </p:animEffect>
                                  </p:childTnLst>
                                </p:cTn>
                              </p:par>
                              <p:par>
                                <p:cTn id="15" presetID="16" presetClass="entr" presetSubtype="21" fill="hold" nodeType="withEffect">
                                  <p:stCondLst>
                                    <p:cond delay="0"/>
                                  </p:stCondLst>
                                  <p:childTnLst>
                                    <p:set>
                                      <p:cBhvr>
                                        <p:cTn id="16" dur="1" fill="hold">
                                          <p:stCondLst>
                                            <p:cond delay="0"/>
                                          </p:stCondLst>
                                        </p:cTn>
                                        <p:tgtEl>
                                          <p:spTgt spid="42">
                                            <p:txEl>
                                              <p:pRg st="1" end="1"/>
                                            </p:txEl>
                                          </p:spTgt>
                                        </p:tgtEl>
                                        <p:attrNameLst>
                                          <p:attrName>style.visibility</p:attrName>
                                        </p:attrNameLst>
                                      </p:cBhvr>
                                      <p:to>
                                        <p:strVal val="visible"/>
                                      </p:to>
                                    </p:set>
                                    <p:animEffect transition="in" filter="barn(inVertical)">
                                      <p:cBhvr>
                                        <p:cTn id="17" dur="500"/>
                                        <p:tgtEl>
                                          <p:spTgt spid="4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3">
            <a:extLst>
              <a:ext uri="{FF2B5EF4-FFF2-40B4-BE49-F238E27FC236}">
                <a16:creationId xmlns:a16="http://schemas.microsoft.com/office/drawing/2014/main" id="{7FAA9F79-6FEE-63E3-3C25-F03595161B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20482" name="图片 1" descr="主楼">
            <a:extLst>
              <a:ext uri="{FF2B5EF4-FFF2-40B4-BE49-F238E27FC236}">
                <a16:creationId xmlns:a16="http://schemas.microsoft.com/office/drawing/2014/main" id="{A762DC72-E320-B9F6-40A3-1B5F6E171C3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C4E8A8CC-868E-3730-1E66-C8AE1027FBCB}"/>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A008AB2A-807E-2A1D-A59D-3F8141302719}"/>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3950EBC5-B034-2DC5-585B-69E015BDBB8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20486" name="文本框 3">
            <a:extLst>
              <a:ext uri="{FF2B5EF4-FFF2-40B4-BE49-F238E27FC236}">
                <a16:creationId xmlns:a16="http://schemas.microsoft.com/office/drawing/2014/main" id="{F066E944-8828-FE8F-B8C6-E62E8D4061A7}"/>
              </a:ext>
            </a:extLst>
          </p:cNvPr>
          <p:cNvSpPr txBox="1">
            <a:spLocks noChangeArrowheads="1"/>
          </p:cNvSpPr>
          <p:nvPr/>
        </p:nvSpPr>
        <p:spPr bwMode="auto">
          <a:xfrm>
            <a:off x="-19050" y="1135063"/>
            <a:ext cx="7062788" cy="4816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FontTx/>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二）实践问题</a:t>
            </a:r>
            <a:r>
              <a:rPr lang="en-US"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侵权法</a:t>
            </a:r>
          </a:p>
        </p:txBody>
      </p:sp>
      <p:sp>
        <p:nvSpPr>
          <p:cNvPr id="25" name="文本框 24">
            <a:extLst>
              <a:ext uri="{FF2B5EF4-FFF2-40B4-BE49-F238E27FC236}">
                <a16:creationId xmlns:a16="http://schemas.microsoft.com/office/drawing/2014/main" id="{9C3FBF7F-75B7-6073-4AFC-61CFE0CC3FC3}"/>
              </a:ext>
            </a:extLst>
          </p:cNvPr>
          <p:cNvSpPr txBox="1"/>
          <p:nvPr/>
        </p:nvSpPr>
        <p:spPr>
          <a:xfrm>
            <a:off x="182565" y="2627289"/>
            <a:ext cx="8732836" cy="4031873"/>
          </a:xfrm>
          <a:prstGeom prst="rect">
            <a:avLst/>
          </a:prstGeom>
          <a:noFill/>
        </p:spPr>
        <p:txBody>
          <a:bodyPr wrap="square">
            <a:spAutoFit/>
          </a:bodyPr>
          <a:lstStyle/>
          <a:p>
            <a:pPr>
              <a:spcAft>
                <a:spcPts val="1200"/>
              </a:spcAft>
            </a:pPr>
            <a:r>
              <a:rPr lang="zh-CN" altLang="en-US" dirty="0">
                <a:latin typeface="Times New Roman" panose="02020603050405020304" pitchFamily="18" charset="0"/>
                <a:ea typeface="楷体" panose="02010609060101010101" pitchFamily="49" charset="-122"/>
              </a:rPr>
              <a:t>长久以来，</a:t>
            </a:r>
            <a:r>
              <a:rPr lang="en-US" altLang="zh-CN" dirty="0">
                <a:latin typeface="Times New Roman" panose="02020603050405020304" pitchFamily="18" charset="0"/>
                <a:ea typeface="楷体" panose="02010609060101010101" pitchFamily="49" charset="-122"/>
              </a:rPr>
              <a:t>GTA5</a:t>
            </a:r>
            <a:r>
              <a:rPr lang="zh-CN" altLang="en-US" dirty="0">
                <a:latin typeface="Times New Roman" panose="02020603050405020304" pitchFamily="18" charset="0"/>
                <a:ea typeface="楷体" panose="02010609060101010101" pitchFamily="49" charset="-122"/>
              </a:rPr>
              <a:t>玩家们深受游戏异常缓慢的载入速度困扰。从进入游戏到成功进入线上模式获得角色的操控权，这一过程仍然需要花上数分钟。</a:t>
            </a:r>
            <a:endParaRPr lang="en-US" altLang="zh-CN" dirty="0">
              <a:latin typeface="Times New Roman" panose="02020603050405020304" pitchFamily="18" charset="0"/>
              <a:ea typeface="楷体" panose="02010609060101010101" pitchFamily="49" charset="-122"/>
            </a:endParaRPr>
          </a:p>
          <a:p>
            <a:pPr>
              <a:spcAft>
                <a:spcPts val="1200"/>
              </a:spcAft>
            </a:pPr>
            <a:r>
              <a:rPr lang="zh-CN" altLang="en-US" dirty="0">
                <a:latin typeface="Times New Roman" panose="02020603050405020304" pitchFamily="18" charset="0"/>
                <a:ea typeface="楷体" panose="02010609060101010101" pitchFamily="49" charset="-122"/>
              </a:rPr>
              <a:t>技术爱好者</a:t>
            </a:r>
            <a:r>
              <a:rPr lang="en-US" altLang="zh-CN" dirty="0">
                <a:latin typeface="Times New Roman" panose="02020603050405020304" pitchFamily="18" charset="0"/>
                <a:ea typeface="楷体" panose="02010609060101010101" pitchFamily="49" charset="-122"/>
              </a:rPr>
              <a:t>TOST</a:t>
            </a:r>
            <a:r>
              <a:rPr lang="zh-CN" altLang="en-US" dirty="0">
                <a:latin typeface="Times New Roman" panose="02020603050405020304" pitchFamily="18" charset="0"/>
                <a:ea typeface="楷体" panose="02010609060101010101" pitchFamily="49" charset="-122"/>
              </a:rPr>
              <a:t>首先同时打开了</a:t>
            </a:r>
            <a:r>
              <a:rPr lang="en-US" altLang="zh-CN" dirty="0">
                <a:latin typeface="Times New Roman" panose="02020603050405020304" pitchFamily="18" charset="0"/>
                <a:ea typeface="楷体" panose="02010609060101010101" pitchFamily="49" charset="-122"/>
              </a:rPr>
              <a:t>GTA5</a:t>
            </a:r>
            <a:r>
              <a:rPr lang="zh-CN" altLang="en-US" dirty="0">
                <a:latin typeface="Times New Roman" panose="02020603050405020304" pitchFamily="18" charset="0"/>
                <a:ea typeface="楷体" panose="02010609060101010101" pitchFamily="49" charset="-122"/>
              </a:rPr>
              <a:t>与</a:t>
            </a:r>
            <a:r>
              <a:rPr lang="en-US" altLang="zh-CN" dirty="0">
                <a:latin typeface="Times New Roman" panose="02020603050405020304" pitchFamily="18" charset="0"/>
                <a:ea typeface="楷体" panose="02010609060101010101" pitchFamily="49" charset="-122"/>
              </a:rPr>
              <a:t>Win10</a:t>
            </a:r>
            <a:r>
              <a:rPr lang="zh-CN" altLang="en-US" dirty="0">
                <a:latin typeface="Times New Roman" panose="02020603050405020304" pitchFamily="18" charset="0"/>
                <a:ea typeface="楷体" panose="02010609060101010101" pitchFamily="49" charset="-122"/>
              </a:rPr>
              <a:t>系统的任务管理器。任务管理器显示，当</a:t>
            </a:r>
            <a:r>
              <a:rPr lang="en-US" altLang="zh-CN" dirty="0">
                <a:latin typeface="Times New Roman" panose="02020603050405020304" pitchFamily="18" charset="0"/>
                <a:ea typeface="楷体" panose="02010609060101010101" pitchFamily="49" charset="-122"/>
              </a:rPr>
              <a:t>GTAOL</a:t>
            </a:r>
            <a:r>
              <a:rPr lang="zh-CN" altLang="en-US" dirty="0">
                <a:latin typeface="Times New Roman" panose="02020603050405020304" pitchFamily="18" charset="0"/>
                <a:ea typeface="楷体" panose="02010609060101010101" pitchFamily="49" charset="-122"/>
              </a:rPr>
              <a:t>进入读取画面，</a:t>
            </a:r>
            <a:r>
              <a:rPr lang="en-US" altLang="zh-CN" dirty="0">
                <a:latin typeface="Times New Roman" panose="02020603050405020304" pitchFamily="18" charset="0"/>
                <a:ea typeface="楷体" panose="02010609060101010101" pitchFamily="49" charset="-122"/>
              </a:rPr>
              <a:t>CPU</a:t>
            </a:r>
            <a:r>
              <a:rPr lang="zh-CN" altLang="en-US" dirty="0">
                <a:latin typeface="Times New Roman" panose="02020603050405020304" pitchFamily="18" charset="0"/>
                <a:ea typeface="楷体" panose="02010609060101010101" pitchFamily="49" charset="-122"/>
              </a:rPr>
              <a:t>的占用率在这几分钟里居高不下，始终保持在</a:t>
            </a:r>
            <a:r>
              <a:rPr lang="en-US" altLang="zh-CN" dirty="0">
                <a:latin typeface="Times New Roman" panose="02020603050405020304" pitchFamily="18" charset="0"/>
                <a:ea typeface="楷体" panose="02010609060101010101" pitchFamily="49" charset="-122"/>
              </a:rPr>
              <a:t>60%-70%</a:t>
            </a:r>
            <a:r>
              <a:rPr lang="zh-CN" altLang="en-US" dirty="0">
                <a:latin typeface="Times New Roman" panose="02020603050405020304" pitchFamily="18" charset="0"/>
                <a:ea typeface="楷体" panose="02010609060101010101" pitchFamily="49" charset="-122"/>
              </a:rPr>
              <a:t>左右，</a:t>
            </a:r>
            <a:r>
              <a:rPr lang="en-US" altLang="zh-CN" dirty="0">
                <a:latin typeface="Times New Roman" panose="02020603050405020304" pitchFamily="18" charset="0"/>
                <a:ea typeface="楷体" panose="02010609060101010101" pitchFamily="49" charset="-122"/>
              </a:rPr>
              <a:t>CPU</a:t>
            </a:r>
            <a:r>
              <a:rPr lang="zh-CN" altLang="en-US" dirty="0">
                <a:latin typeface="Times New Roman" panose="02020603050405020304" pitchFamily="18" charset="0"/>
                <a:ea typeface="楷体" panose="02010609060101010101" pitchFamily="49" charset="-122"/>
              </a:rPr>
              <a:t>的八个核心处理器中只有一个在持续运作。</a:t>
            </a:r>
            <a:endParaRPr lang="en-US" altLang="zh-CN" dirty="0">
              <a:latin typeface="Times New Roman" panose="02020603050405020304" pitchFamily="18" charset="0"/>
              <a:ea typeface="楷体" panose="02010609060101010101" pitchFamily="49" charset="-122"/>
            </a:endParaRPr>
          </a:p>
          <a:p>
            <a:pPr>
              <a:spcAft>
                <a:spcPts val="1200"/>
              </a:spcAft>
            </a:pPr>
            <a:r>
              <a:rPr lang="en-US" altLang="zh-CN" dirty="0">
                <a:latin typeface="Times New Roman" panose="02020603050405020304" pitchFamily="18" charset="0"/>
                <a:ea typeface="楷体" panose="02010609060101010101" pitchFamily="49" charset="-122"/>
              </a:rPr>
              <a:t>TOST</a:t>
            </a:r>
            <a:r>
              <a:rPr lang="zh-CN" altLang="en-US" dirty="0">
                <a:latin typeface="Times New Roman" panose="02020603050405020304" pitchFamily="18" charset="0"/>
                <a:ea typeface="楷体" panose="02010609060101010101" pitchFamily="49" charset="-122"/>
              </a:rPr>
              <a:t>发现，游戏代码导入文档与物品的效率奇低无比。首先，代码每次解析</a:t>
            </a:r>
            <a:r>
              <a:rPr lang="en-US" altLang="zh-CN" dirty="0">
                <a:latin typeface="Times New Roman" panose="02020603050405020304" pitchFamily="18" charset="0"/>
                <a:ea typeface="楷体" panose="02010609060101010101" pitchFamily="49" charset="-122"/>
              </a:rPr>
              <a:t>JSON</a:t>
            </a:r>
            <a:r>
              <a:rPr lang="zh-CN" altLang="en-US" dirty="0">
                <a:latin typeface="Times New Roman" panose="02020603050405020304" pitchFamily="18" charset="0"/>
                <a:ea typeface="楷体" panose="02010609060101010101" pitchFamily="49" charset="-122"/>
              </a:rPr>
              <a:t>文档中的一项物品后，都会重新计算文档中的字符数量，这就需要</a:t>
            </a:r>
            <a:r>
              <a:rPr lang="en-US" altLang="zh-CN" dirty="0">
                <a:latin typeface="Times New Roman" panose="02020603050405020304" pitchFamily="18" charset="0"/>
                <a:ea typeface="楷体" panose="02010609060101010101" pitchFamily="49" charset="-122"/>
              </a:rPr>
              <a:t>63000</a:t>
            </a:r>
            <a:r>
              <a:rPr lang="zh-CN" altLang="en-US" dirty="0">
                <a:latin typeface="Times New Roman" panose="02020603050405020304" pitchFamily="18" charset="0"/>
                <a:ea typeface="楷体" panose="02010609060101010101" pitchFamily="49" charset="-122"/>
              </a:rPr>
              <a:t>次计算。</a:t>
            </a:r>
            <a:endParaRPr lang="en-US" altLang="zh-CN" dirty="0">
              <a:latin typeface="Times New Roman" panose="02020603050405020304" pitchFamily="18" charset="0"/>
              <a:ea typeface="楷体" panose="02010609060101010101" pitchFamily="49" charset="-122"/>
            </a:endParaRPr>
          </a:p>
          <a:p>
            <a:pPr>
              <a:spcAft>
                <a:spcPts val="1200"/>
              </a:spcAft>
            </a:pPr>
            <a:r>
              <a:rPr lang="zh-CN" altLang="en-US" dirty="0">
                <a:latin typeface="Times New Roman" panose="02020603050405020304" pitchFamily="18" charset="0"/>
                <a:ea typeface="楷体" panose="02010609060101010101" pitchFamily="49" charset="-122"/>
              </a:rPr>
              <a:t>然而对文档字符的</a:t>
            </a:r>
            <a:r>
              <a:rPr lang="zh-CN" altLang="en-US" b="1" dirty="0">
                <a:solidFill>
                  <a:srgbClr val="940000"/>
                </a:solidFill>
                <a:latin typeface="Times New Roman" panose="02020603050405020304" pitchFamily="18" charset="0"/>
                <a:ea typeface="楷体" panose="02010609060101010101" pitchFamily="49" charset="-122"/>
              </a:rPr>
              <a:t>数万次重复计算本身毫无意义</a:t>
            </a:r>
            <a:r>
              <a:rPr lang="zh-CN" altLang="en-US" dirty="0">
                <a:latin typeface="Times New Roman" panose="02020603050405020304" pitchFamily="18" charset="0"/>
                <a:ea typeface="楷体" panose="02010609060101010101" pitchFamily="49" charset="-122"/>
              </a:rPr>
              <a:t>，且物品与物品数据对应的算法值经</a:t>
            </a:r>
            <a:r>
              <a:rPr lang="en-US" altLang="zh-CN" dirty="0">
                <a:latin typeface="Times New Roman" panose="02020603050405020304" pitchFamily="18" charset="0"/>
                <a:ea typeface="楷体" panose="02010609060101010101" pitchFamily="49" charset="-122"/>
              </a:rPr>
              <a:t>TOST</a:t>
            </a:r>
            <a:r>
              <a:rPr lang="zh-CN" altLang="en-US" dirty="0">
                <a:latin typeface="Times New Roman" panose="02020603050405020304" pitchFamily="18" charset="0"/>
                <a:ea typeface="楷体" panose="02010609060101010101" pitchFamily="49" charset="-122"/>
              </a:rPr>
              <a:t>验证，都是独一无二的，根本不会出现重复，因此在这近</a:t>
            </a:r>
            <a:r>
              <a:rPr lang="en-US" altLang="zh-CN" dirty="0">
                <a:latin typeface="Times New Roman" panose="02020603050405020304" pitchFamily="18" charset="0"/>
                <a:ea typeface="楷体" panose="02010609060101010101" pitchFamily="49" charset="-122"/>
              </a:rPr>
              <a:t>2</a:t>
            </a:r>
            <a:r>
              <a:rPr lang="zh-CN" altLang="en-US" dirty="0">
                <a:latin typeface="Times New Roman" panose="02020603050405020304" pitchFamily="18" charset="0"/>
                <a:ea typeface="楷体" panose="02010609060101010101" pitchFamily="49" charset="-122"/>
              </a:rPr>
              <a:t>亿次的计算中，</a:t>
            </a:r>
            <a:r>
              <a:rPr lang="zh-CN" altLang="en-US" b="1" dirty="0">
                <a:solidFill>
                  <a:srgbClr val="940000"/>
                </a:solidFill>
                <a:latin typeface="Times New Roman" panose="02020603050405020304" pitchFamily="18" charset="0"/>
                <a:ea typeface="楷体" panose="02010609060101010101" pitchFamily="49" charset="-122"/>
              </a:rPr>
              <a:t>绝大部分的计算都在浪费用电</a:t>
            </a:r>
            <a:r>
              <a:rPr lang="zh-CN" altLang="en-US" dirty="0">
                <a:latin typeface="Times New Roman" panose="02020603050405020304" pitchFamily="18" charset="0"/>
                <a:ea typeface="楷体" panose="02010609060101010101" pitchFamily="49" charset="-122"/>
              </a:rPr>
              <a:t>。</a:t>
            </a:r>
          </a:p>
          <a:p>
            <a:pPr>
              <a:spcAft>
                <a:spcPts val="1200"/>
              </a:spcAft>
            </a:pPr>
            <a:r>
              <a:rPr lang="zh-CN" altLang="en-US" dirty="0">
                <a:latin typeface="Times New Roman" panose="02020603050405020304" pitchFamily="18" charset="0"/>
                <a:ea typeface="楷体" panose="02010609060101010101" pitchFamily="49" charset="-122"/>
              </a:rPr>
              <a:t>于是</a:t>
            </a:r>
            <a:r>
              <a:rPr lang="en-US" altLang="zh-CN" dirty="0">
                <a:latin typeface="Times New Roman" panose="02020603050405020304" pitchFamily="18" charset="0"/>
                <a:ea typeface="楷体" panose="02010609060101010101" pitchFamily="49" charset="-122"/>
              </a:rPr>
              <a:t>TOST</a:t>
            </a:r>
            <a:r>
              <a:rPr lang="zh-CN" altLang="en-US" dirty="0">
                <a:latin typeface="Times New Roman" panose="02020603050405020304" pitchFamily="18" charset="0"/>
                <a:ea typeface="楷体" panose="02010609060101010101" pitchFamily="49" charset="-122"/>
              </a:rPr>
              <a:t>自己编写了两个补丁。有了这两个补丁，</a:t>
            </a:r>
            <a:r>
              <a:rPr lang="en-US" altLang="zh-CN" dirty="0">
                <a:latin typeface="Times New Roman" panose="02020603050405020304" pitchFamily="18" charset="0"/>
                <a:ea typeface="楷体" panose="02010609060101010101" pitchFamily="49" charset="-122"/>
              </a:rPr>
              <a:t>GTA5 OL</a:t>
            </a:r>
            <a:r>
              <a:rPr lang="zh-CN" altLang="en-US" dirty="0">
                <a:latin typeface="Times New Roman" panose="02020603050405020304" pitchFamily="18" charset="0"/>
                <a:ea typeface="楷体" panose="02010609060101010101" pitchFamily="49" charset="-122"/>
              </a:rPr>
              <a:t>在</a:t>
            </a:r>
            <a:r>
              <a:rPr lang="en-US" altLang="zh-CN" dirty="0">
                <a:latin typeface="Times New Roman" panose="02020603050405020304" pitchFamily="18" charset="0"/>
                <a:ea typeface="楷体" panose="02010609060101010101" pitchFamily="49" charset="-122"/>
              </a:rPr>
              <a:t>TOST</a:t>
            </a:r>
            <a:r>
              <a:rPr lang="zh-CN" altLang="en-US" dirty="0">
                <a:latin typeface="Times New Roman" panose="02020603050405020304" pitchFamily="18" charset="0"/>
                <a:ea typeface="楷体" panose="02010609060101010101" pitchFamily="49" charset="-122"/>
              </a:rPr>
              <a:t>电脑上的读取速度一跃缩短为</a:t>
            </a:r>
            <a:r>
              <a:rPr lang="en-US" altLang="zh-CN" dirty="0">
                <a:latin typeface="Times New Roman" panose="02020603050405020304" pitchFamily="18" charset="0"/>
                <a:ea typeface="楷体" panose="02010609060101010101" pitchFamily="49" charset="-122"/>
              </a:rPr>
              <a:t>1</a:t>
            </a:r>
            <a:r>
              <a:rPr lang="zh-CN" altLang="en-US" dirty="0">
                <a:latin typeface="Times New Roman" panose="02020603050405020304" pitchFamily="18" charset="0"/>
                <a:ea typeface="楷体" panose="02010609060101010101" pitchFamily="49" charset="-122"/>
              </a:rPr>
              <a:t>分</a:t>
            </a:r>
            <a:r>
              <a:rPr lang="en-US" altLang="zh-CN" dirty="0">
                <a:latin typeface="Times New Roman" panose="02020603050405020304" pitchFamily="18" charset="0"/>
                <a:ea typeface="楷体" panose="02010609060101010101" pitchFamily="49" charset="-122"/>
              </a:rPr>
              <a:t>50</a:t>
            </a:r>
            <a:r>
              <a:rPr lang="zh-CN" altLang="en-US" dirty="0">
                <a:latin typeface="Times New Roman" panose="02020603050405020304" pitchFamily="18" charset="0"/>
                <a:ea typeface="楷体" panose="02010609060101010101" pitchFamily="49" charset="-122"/>
              </a:rPr>
              <a:t>秒，整整提升了</a:t>
            </a:r>
            <a:r>
              <a:rPr lang="en-US" altLang="zh-CN" dirty="0">
                <a:latin typeface="Times New Roman" panose="02020603050405020304" pitchFamily="18" charset="0"/>
                <a:ea typeface="楷体" panose="02010609060101010101" pitchFamily="49" charset="-122"/>
              </a:rPr>
              <a:t>69.4%</a:t>
            </a:r>
            <a:r>
              <a:rPr lang="zh-CN" altLang="en-US" dirty="0">
                <a:latin typeface="Times New Roman" panose="02020603050405020304" pitchFamily="18" charset="0"/>
                <a:ea typeface="楷体" panose="02010609060101010101" pitchFamily="49" charset="-122"/>
              </a:rPr>
              <a:t>。</a:t>
            </a:r>
          </a:p>
        </p:txBody>
      </p:sp>
      <p:sp>
        <p:nvSpPr>
          <p:cNvPr id="30" name="文本框 29">
            <a:extLst>
              <a:ext uri="{FF2B5EF4-FFF2-40B4-BE49-F238E27FC236}">
                <a16:creationId xmlns:a16="http://schemas.microsoft.com/office/drawing/2014/main" id="{43002EFD-D663-00A5-6B03-9133FB621A95}"/>
              </a:ext>
            </a:extLst>
          </p:cNvPr>
          <p:cNvSpPr txBox="1"/>
          <p:nvPr/>
        </p:nvSpPr>
        <p:spPr>
          <a:xfrm>
            <a:off x="2029936" y="1880544"/>
            <a:ext cx="8132128" cy="461665"/>
          </a:xfrm>
          <a:prstGeom prst="rect">
            <a:avLst/>
          </a:prstGeom>
          <a:noFill/>
        </p:spPr>
        <p:txBody>
          <a:bodyPr wrap="square">
            <a:spAutoFit/>
          </a:bodyPr>
          <a:lstStyle/>
          <a:p>
            <a:pPr algn="ctr"/>
            <a:r>
              <a:rPr lang="en-US" altLang="zh-CN"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a:t>
            </a:r>
            <a:r>
              <a:rPr lang="zh-CN" altLang="en-US"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案例</a:t>
            </a:r>
            <a:r>
              <a:rPr lang="en-US" altLang="zh-CN"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2】</a:t>
            </a:r>
            <a:r>
              <a:rPr lang="zh-CN" altLang="en-US"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游戏</a:t>
            </a:r>
            <a:r>
              <a:rPr lang="en" altLang="zh-CN"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GTA5 Online</a:t>
            </a:r>
            <a:r>
              <a:rPr lang="zh-CN" altLang="en-US"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重复执行无意义算法占用算力</a:t>
            </a:r>
          </a:p>
        </p:txBody>
      </p:sp>
      <p:sp>
        <p:nvSpPr>
          <p:cNvPr id="39" name="矩形 38">
            <a:extLst>
              <a:ext uri="{FF2B5EF4-FFF2-40B4-BE49-F238E27FC236}">
                <a16:creationId xmlns:a16="http://schemas.microsoft.com/office/drawing/2014/main" id="{413CB93C-1985-3C11-18AC-274A895FCBC5}"/>
              </a:ext>
            </a:extLst>
          </p:cNvPr>
          <p:cNvSpPr/>
          <p:nvPr/>
        </p:nvSpPr>
        <p:spPr>
          <a:xfrm>
            <a:off x="171135" y="2627289"/>
            <a:ext cx="8732836" cy="4049792"/>
          </a:xfrm>
          <a:prstGeom prst="rect">
            <a:avLst/>
          </a:prstGeom>
          <a:noFill/>
          <a:ln w="38100">
            <a:solidFill>
              <a:srgbClr val="94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7" name="矩形: 圆角 113">
            <a:extLst>
              <a:ext uri="{FF2B5EF4-FFF2-40B4-BE49-F238E27FC236}">
                <a16:creationId xmlns:a16="http://schemas.microsoft.com/office/drawing/2014/main" id="{840C78DF-C940-40E7-1DA0-81278B8426B2}"/>
              </a:ext>
            </a:extLst>
          </p:cNvPr>
          <p:cNvSpPr/>
          <p:nvPr>
            <p:custDataLst>
              <p:tags r:id="rId1"/>
            </p:custDataLst>
          </p:nvPr>
        </p:nvSpPr>
        <p:spPr>
          <a:xfrm>
            <a:off x="9147572" y="2645208"/>
            <a:ext cx="2812256" cy="4031873"/>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6" name="文本框 5">
            <a:extLst>
              <a:ext uri="{FF2B5EF4-FFF2-40B4-BE49-F238E27FC236}">
                <a16:creationId xmlns:a16="http://schemas.microsoft.com/office/drawing/2014/main" id="{468D74D2-4CED-49DF-01EB-DB908CA80665}"/>
              </a:ext>
            </a:extLst>
          </p:cNvPr>
          <p:cNvSpPr txBox="1"/>
          <p:nvPr/>
        </p:nvSpPr>
        <p:spPr>
          <a:xfrm>
            <a:off x="9231511" y="3041966"/>
            <a:ext cx="2644378" cy="3277820"/>
          </a:xfrm>
          <a:prstGeom prst="rect">
            <a:avLst/>
          </a:prstGeom>
          <a:noFill/>
        </p:spPr>
        <p:txBody>
          <a:bodyPr wrap="square">
            <a:spAutoFit/>
          </a:bodyPr>
          <a:lstStyle/>
          <a:p>
            <a:pPr>
              <a:spcAft>
                <a:spcPts val="1200"/>
              </a:spcAft>
            </a:pPr>
            <a:r>
              <a:rPr lang="zh-CN" altLang="en-US" sz="1700" b="1" kern="100" dirty="0">
                <a:solidFill>
                  <a:srgbClr val="940000"/>
                </a:solidFill>
                <a:latin typeface="FangSong" panose="02010609060101010101" pitchFamily="49" charset="-122"/>
                <a:ea typeface="FangSong" panose="02010609060101010101" pitchFamily="49" charset="-122"/>
              </a:rPr>
              <a:t>问题：</a:t>
            </a:r>
            <a:r>
              <a:rPr lang="zh-CN" altLang="en-US" sz="1700" kern="100" dirty="0">
                <a:latin typeface="FangSong" panose="02010609060101010101" pitchFamily="49" charset="-122"/>
                <a:ea typeface="FangSong" panose="02010609060101010101" pitchFamily="49" charset="-122"/>
              </a:rPr>
              <a:t>由于游戏公司算法不当编程，造成游戏启动运行缓慢，游戏公司的不当编程行为是否构成侵权？</a:t>
            </a:r>
            <a:endParaRPr lang="en-US" altLang="zh-CN" sz="1700" kern="100" dirty="0">
              <a:latin typeface="FangSong" panose="02010609060101010101" pitchFamily="49" charset="-122"/>
              <a:ea typeface="FangSong" panose="02010609060101010101" pitchFamily="49" charset="-122"/>
            </a:endParaRPr>
          </a:p>
          <a:p>
            <a:pPr>
              <a:spcAft>
                <a:spcPts val="1200"/>
              </a:spcAft>
            </a:pPr>
            <a:r>
              <a:rPr lang="zh-CN" altLang="en-US" sz="1700" kern="100" dirty="0">
                <a:latin typeface="FangSong" panose="02010609060101010101" pitchFamily="49" charset="-122"/>
                <a:ea typeface="FangSong" panose="02010609060101010101" pitchFamily="49" charset="-122"/>
              </a:rPr>
              <a:t>如果构成侵权，其侵犯的是用户何种权益？</a:t>
            </a:r>
            <a:endParaRPr lang="en-US" altLang="zh-CN" sz="1700" kern="100" dirty="0">
              <a:latin typeface="FangSong" panose="02010609060101010101" pitchFamily="49" charset="-122"/>
              <a:ea typeface="FangSong" panose="02010609060101010101" pitchFamily="49" charset="-122"/>
            </a:endParaRPr>
          </a:p>
          <a:p>
            <a:pPr>
              <a:spcAft>
                <a:spcPts val="1200"/>
              </a:spcAft>
            </a:pPr>
            <a:r>
              <a:rPr lang="zh-CN" altLang="en-US" sz="1700" kern="100" dirty="0">
                <a:latin typeface="FangSong" panose="02010609060101010101" pitchFamily="49" charset="-122"/>
                <a:ea typeface="FangSong" panose="02010609060101010101" pitchFamily="49" charset="-122"/>
              </a:rPr>
              <a:t>其侵权行为的行为、结果、因果关系、行为人的主观心态如何判定？其侵权责任如何界定？</a:t>
            </a:r>
          </a:p>
        </p:txBody>
      </p:sp>
    </p:spTree>
    <p:extLst>
      <p:ext uri="{BB962C8B-B14F-4D97-AF65-F5344CB8AC3E}">
        <p14:creationId xmlns:p14="http://schemas.microsoft.com/office/powerpoint/2010/main" val="2798759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animEffect transition="in" filter="fade">
                                      <p:cBhvr>
                                        <p:cTn id="7" dur="500"/>
                                        <p:tgtEl>
                                          <p:spTgt spid="2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5">
                                            <p:txEl>
                                              <p:pRg st="1" end="1"/>
                                            </p:txEl>
                                          </p:spTgt>
                                        </p:tgtEl>
                                        <p:attrNameLst>
                                          <p:attrName>style.visibility</p:attrName>
                                        </p:attrNameLst>
                                      </p:cBhvr>
                                      <p:to>
                                        <p:strVal val="visible"/>
                                      </p:to>
                                    </p:set>
                                    <p:animEffect transition="in" filter="fade">
                                      <p:cBhvr>
                                        <p:cTn id="10" dur="500"/>
                                        <p:tgtEl>
                                          <p:spTgt spid="2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5">
                                            <p:txEl>
                                              <p:pRg st="2" end="2"/>
                                            </p:txEl>
                                          </p:spTgt>
                                        </p:tgtEl>
                                        <p:attrNameLst>
                                          <p:attrName>style.visibility</p:attrName>
                                        </p:attrNameLst>
                                      </p:cBhvr>
                                      <p:to>
                                        <p:strVal val="visible"/>
                                      </p:to>
                                    </p:set>
                                    <p:animEffect transition="in" filter="fade">
                                      <p:cBhvr>
                                        <p:cTn id="15" dur="500"/>
                                        <p:tgtEl>
                                          <p:spTgt spid="25">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5">
                                            <p:txEl>
                                              <p:pRg st="3" end="3"/>
                                            </p:txEl>
                                          </p:spTgt>
                                        </p:tgtEl>
                                        <p:attrNameLst>
                                          <p:attrName>style.visibility</p:attrName>
                                        </p:attrNameLst>
                                      </p:cBhvr>
                                      <p:to>
                                        <p:strVal val="visible"/>
                                      </p:to>
                                    </p:set>
                                    <p:animEffect transition="in" filter="fade">
                                      <p:cBhvr>
                                        <p:cTn id="18" dur="500"/>
                                        <p:tgtEl>
                                          <p:spTgt spid="25">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25">
                                            <p:txEl>
                                              <p:pRg st="4" end="4"/>
                                            </p:txEl>
                                          </p:spTgt>
                                        </p:tgtEl>
                                        <p:attrNameLst>
                                          <p:attrName>style.visibility</p:attrName>
                                        </p:attrNameLst>
                                      </p:cBhvr>
                                      <p:to>
                                        <p:strVal val="visible"/>
                                      </p:to>
                                    </p:set>
                                    <p:animEffect transition="in" filter="fade">
                                      <p:cBhvr>
                                        <p:cTn id="21" dur="500"/>
                                        <p:tgtEl>
                                          <p:spTgt spid="25">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3">
            <a:extLst>
              <a:ext uri="{FF2B5EF4-FFF2-40B4-BE49-F238E27FC236}">
                <a16:creationId xmlns:a16="http://schemas.microsoft.com/office/drawing/2014/main" id="{7FAA9F79-6FEE-63E3-3C25-F03595161B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20482" name="图片 1" descr="主楼">
            <a:extLst>
              <a:ext uri="{FF2B5EF4-FFF2-40B4-BE49-F238E27FC236}">
                <a16:creationId xmlns:a16="http://schemas.microsoft.com/office/drawing/2014/main" id="{A762DC72-E320-B9F6-40A3-1B5F6E171C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C4E8A8CC-868E-3730-1E66-C8AE1027FBCB}"/>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A008AB2A-807E-2A1D-A59D-3F8141302719}"/>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3950EBC5-B034-2DC5-585B-69E015BDBB8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20486" name="文本框 3">
            <a:extLst>
              <a:ext uri="{FF2B5EF4-FFF2-40B4-BE49-F238E27FC236}">
                <a16:creationId xmlns:a16="http://schemas.microsoft.com/office/drawing/2014/main" id="{F066E944-8828-FE8F-B8C6-E62E8D4061A7}"/>
              </a:ext>
            </a:extLst>
          </p:cNvPr>
          <p:cNvSpPr txBox="1">
            <a:spLocks noChangeArrowheads="1"/>
          </p:cNvSpPr>
          <p:nvPr/>
        </p:nvSpPr>
        <p:spPr bwMode="auto">
          <a:xfrm>
            <a:off x="-19050" y="1135063"/>
            <a:ext cx="7062788" cy="4816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FontTx/>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三）实践问题</a:t>
            </a:r>
            <a:r>
              <a:rPr lang="en-US"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行政法</a:t>
            </a:r>
          </a:p>
        </p:txBody>
      </p:sp>
      <p:sp>
        <p:nvSpPr>
          <p:cNvPr id="25" name="文本框 24">
            <a:extLst>
              <a:ext uri="{FF2B5EF4-FFF2-40B4-BE49-F238E27FC236}">
                <a16:creationId xmlns:a16="http://schemas.microsoft.com/office/drawing/2014/main" id="{9C3FBF7F-75B7-6073-4AFC-61CFE0CC3FC3}"/>
              </a:ext>
            </a:extLst>
          </p:cNvPr>
          <p:cNvSpPr txBox="1"/>
          <p:nvPr/>
        </p:nvSpPr>
        <p:spPr>
          <a:xfrm>
            <a:off x="182565" y="2551089"/>
            <a:ext cx="11838300" cy="4278094"/>
          </a:xfrm>
          <a:prstGeom prst="rect">
            <a:avLst/>
          </a:prstGeom>
          <a:noFill/>
        </p:spPr>
        <p:txBody>
          <a:bodyPr wrap="square">
            <a:spAutoFit/>
          </a:bodyPr>
          <a:lstStyle/>
          <a:p>
            <a:pPr>
              <a:spcAft>
                <a:spcPts val="600"/>
              </a:spcAft>
            </a:pPr>
            <a:r>
              <a:rPr lang="zh-CN" altLang="en-US" sz="1700" b="1" dirty="0">
                <a:latin typeface="Times New Roman" panose="02020603050405020304" pitchFamily="18" charset="0"/>
                <a:ea typeface="楷体" panose="02010609060101010101" pitchFamily="49" charset="-122"/>
              </a:rPr>
              <a:t>主要违法事实：</a:t>
            </a:r>
            <a:r>
              <a:rPr lang="zh-CN" altLang="en-US" sz="1700" dirty="0">
                <a:latin typeface="Times New Roman" panose="02020603050405020304" pitchFamily="18" charset="0"/>
                <a:ea typeface="楷体" panose="02010609060101010101" pitchFamily="49" charset="-122"/>
              </a:rPr>
              <a:t>当事人自</a:t>
            </a:r>
            <a:r>
              <a:rPr lang="en-US" altLang="zh-CN" sz="1700" dirty="0">
                <a:latin typeface="Times New Roman" panose="02020603050405020304" pitchFamily="18" charset="0"/>
                <a:ea typeface="楷体" panose="02010609060101010101" pitchFamily="49" charset="-122"/>
              </a:rPr>
              <a:t>2020</a:t>
            </a:r>
            <a:r>
              <a:rPr lang="zh-CN" altLang="en-US" sz="1700" dirty="0">
                <a:latin typeface="Times New Roman" panose="02020603050405020304" pitchFamily="18" charset="0"/>
                <a:ea typeface="楷体" panose="02010609060101010101" pitchFamily="49" charset="-122"/>
              </a:rPr>
              <a:t>年</a:t>
            </a:r>
            <a:r>
              <a:rPr lang="en-US" altLang="zh-CN" sz="1700" dirty="0">
                <a:latin typeface="Times New Roman" panose="02020603050405020304" pitchFamily="18" charset="0"/>
                <a:ea typeface="楷体" panose="02010609060101010101" pitchFamily="49" charset="-122"/>
              </a:rPr>
              <a:t>8</a:t>
            </a:r>
            <a:r>
              <a:rPr lang="zh-CN" altLang="en-US" sz="1700" dirty="0">
                <a:latin typeface="Times New Roman" panose="02020603050405020304" pitchFamily="18" charset="0"/>
                <a:ea typeface="楷体" panose="02010609060101010101" pitchFamily="49" charset="-122"/>
              </a:rPr>
              <a:t>月起，向其主要客户“合肥周壹网存信息有限公司” “慕派实业集团（西安）有限公司王贺”“广东滨合云智数据储存有限公司” 等</a:t>
            </a:r>
            <a:r>
              <a:rPr lang="en-US" altLang="zh-CN" sz="1700" dirty="0">
                <a:latin typeface="Times New Roman" panose="02020603050405020304" pitchFamily="18" charset="0"/>
                <a:ea typeface="楷体" panose="02010609060101010101" pitchFamily="49" charset="-122"/>
              </a:rPr>
              <a:t>7</a:t>
            </a:r>
            <a:r>
              <a:rPr lang="zh-CN" altLang="en-US" sz="1700" dirty="0">
                <a:latin typeface="Times New Roman" panose="02020603050405020304" pitchFamily="18" charset="0"/>
                <a:ea typeface="楷体" panose="02010609060101010101" pitchFamily="49" charset="-122"/>
              </a:rPr>
              <a:t>家单位</a:t>
            </a:r>
            <a:r>
              <a:rPr lang="en-US" altLang="zh-CN" sz="1700" dirty="0">
                <a:latin typeface="Times New Roman" panose="02020603050405020304" pitchFamily="18" charset="0"/>
                <a:ea typeface="楷体" panose="02010609060101010101" pitchFamily="49" charset="-122"/>
              </a:rPr>
              <a:t>1</a:t>
            </a:r>
            <a:r>
              <a:rPr lang="zh-CN" altLang="en-US" sz="1700" dirty="0">
                <a:latin typeface="Times New Roman" panose="02020603050405020304" pitchFamily="18" charset="0"/>
                <a:ea typeface="楷体" panose="02010609060101010101" pitchFamily="49" charset="-122"/>
              </a:rPr>
              <a:t>个自然人出售服务器或“算力”，客户自行提供</a:t>
            </a:r>
            <a:r>
              <a:rPr lang="en-US" altLang="zh-CN" sz="1700" dirty="0" err="1">
                <a:latin typeface="Times New Roman" panose="02020603050405020304" pitchFamily="18" charset="0"/>
                <a:ea typeface="楷体" panose="02010609060101010101" pitchFamily="49" charset="-122"/>
              </a:rPr>
              <a:t>Filecoin</a:t>
            </a:r>
            <a:r>
              <a:rPr lang="zh-CN" altLang="en-US" sz="1700" dirty="0">
                <a:latin typeface="Times New Roman" panose="02020603050405020304" pitchFamily="18" charset="0"/>
                <a:ea typeface="楷体" panose="02010609060101010101" pitchFamily="49" charset="-122"/>
              </a:rPr>
              <a:t>平台运行所需相应质押</a:t>
            </a:r>
            <a:r>
              <a:rPr lang="en-US" altLang="zh-CN" sz="1700" dirty="0">
                <a:latin typeface="Times New Roman" panose="02020603050405020304" pitchFamily="18" charset="0"/>
                <a:ea typeface="楷体" panose="02010609060101010101" pitchFamily="49" charset="-122"/>
              </a:rPr>
              <a:t>Fil</a:t>
            </a:r>
            <a:r>
              <a:rPr lang="zh-CN" altLang="en-US" sz="1700" dirty="0">
                <a:latin typeface="Times New Roman" panose="02020603050405020304" pitchFamily="18" charset="0"/>
                <a:ea typeface="楷体" panose="02010609060101010101" pitchFamily="49" charset="-122"/>
              </a:rPr>
              <a:t>币后，由当事人负责运维服务器共同进行联合</a:t>
            </a:r>
            <a:r>
              <a:rPr lang="en-US" altLang="zh-CN" sz="1700" dirty="0">
                <a:latin typeface="Times New Roman" panose="02020603050405020304" pitchFamily="18" charset="0"/>
                <a:ea typeface="楷体" panose="02010609060101010101" pitchFamily="49" charset="-122"/>
              </a:rPr>
              <a:t>Fil</a:t>
            </a:r>
            <a:r>
              <a:rPr lang="zh-CN" altLang="en-US" sz="1700" dirty="0">
                <a:latin typeface="Times New Roman" panose="02020603050405020304" pitchFamily="18" charset="0"/>
                <a:ea typeface="楷体" panose="02010609060101010101" pitchFamily="49" charset="-122"/>
              </a:rPr>
              <a:t>币“挖矿”活动。一个完整的“挖矿”周期</a:t>
            </a:r>
            <a:r>
              <a:rPr lang="en-US" altLang="zh-CN" sz="1700" dirty="0">
                <a:latin typeface="Times New Roman" panose="02020603050405020304" pitchFamily="18" charset="0"/>
                <a:ea typeface="楷体" panose="02010609060101010101" pitchFamily="49" charset="-122"/>
              </a:rPr>
              <a:t>540</a:t>
            </a:r>
            <a:r>
              <a:rPr lang="zh-CN" altLang="en-US" sz="1700" dirty="0">
                <a:latin typeface="Times New Roman" panose="02020603050405020304" pitchFamily="18" charset="0"/>
                <a:ea typeface="楷体" panose="02010609060101010101" pitchFamily="49" charset="-122"/>
              </a:rPr>
              <a:t>天，在此期间客户可通过向当事人提交纸质工单或登陆当事人公司开发的“啦一下”</a:t>
            </a:r>
            <a:r>
              <a:rPr lang="en-US" altLang="zh-CN" sz="1700" dirty="0">
                <a:latin typeface="Times New Roman" panose="02020603050405020304" pitchFamily="18" charset="0"/>
                <a:ea typeface="楷体" panose="02010609060101010101" pitchFamily="49" charset="-122"/>
              </a:rPr>
              <a:t>APP</a:t>
            </a:r>
            <a:r>
              <a:rPr lang="zh-CN" altLang="en-US" sz="1700" dirty="0">
                <a:latin typeface="Times New Roman" panose="02020603050405020304" pitchFamily="18" charset="0"/>
                <a:ea typeface="楷体" panose="02010609060101010101" pitchFamily="49" charset="-122"/>
              </a:rPr>
              <a:t>提交申请，经当事人审核同意并扣掉约定佣金后，提取在</a:t>
            </a:r>
            <a:r>
              <a:rPr lang="en-US" altLang="zh-CN" sz="1700" dirty="0" err="1">
                <a:latin typeface="Times New Roman" panose="02020603050405020304" pitchFamily="18" charset="0"/>
                <a:ea typeface="楷体" panose="02010609060101010101" pitchFamily="49" charset="-122"/>
              </a:rPr>
              <a:t>Filecoin</a:t>
            </a:r>
            <a:r>
              <a:rPr lang="zh-CN" altLang="en-US" sz="1700" dirty="0">
                <a:latin typeface="Times New Roman" panose="02020603050405020304" pitchFamily="18" charset="0"/>
                <a:ea typeface="楷体" panose="02010609060101010101" pitchFamily="49" charset="-122"/>
              </a:rPr>
              <a:t>平台中所产生的</a:t>
            </a:r>
            <a:r>
              <a:rPr lang="en-US" altLang="zh-CN" sz="1700" dirty="0">
                <a:latin typeface="Times New Roman" panose="02020603050405020304" pitchFamily="18" charset="0"/>
                <a:ea typeface="楷体" panose="02010609060101010101" pitchFamily="49" charset="-122"/>
              </a:rPr>
              <a:t>Fil</a:t>
            </a:r>
            <a:r>
              <a:rPr lang="zh-CN" altLang="en-US" sz="1700" dirty="0">
                <a:latin typeface="Times New Roman" panose="02020603050405020304" pitchFamily="18" charset="0"/>
                <a:ea typeface="楷体" panose="02010609060101010101" pitchFamily="49" charset="-122"/>
              </a:rPr>
              <a:t>币（收益）。现场采取先行登记证据保存措施的涉案</a:t>
            </a:r>
            <a:r>
              <a:rPr lang="en-US" altLang="zh-CN" sz="1700" dirty="0">
                <a:latin typeface="Times New Roman" panose="02020603050405020304" pitchFamily="18" charset="0"/>
                <a:ea typeface="楷体" panose="02010609060101010101" pitchFamily="49" charset="-122"/>
              </a:rPr>
              <a:t>175</a:t>
            </a:r>
            <a:r>
              <a:rPr lang="zh-CN" altLang="en-US" sz="1700" dirty="0">
                <a:latin typeface="Times New Roman" panose="02020603050405020304" pitchFamily="18" charset="0"/>
                <a:ea typeface="楷体" panose="02010609060101010101" pitchFamily="49" charset="-122"/>
              </a:rPr>
              <a:t>台设备中</a:t>
            </a:r>
            <a:r>
              <a:rPr lang="en-US" altLang="zh-CN" sz="1700" dirty="0">
                <a:latin typeface="Times New Roman" panose="02020603050405020304" pitchFamily="18" charset="0"/>
                <a:ea typeface="楷体" panose="02010609060101010101" pitchFamily="49" charset="-122"/>
              </a:rPr>
              <a:t>144</a:t>
            </a:r>
            <a:r>
              <a:rPr lang="zh-CN" altLang="en-US" sz="1700" dirty="0">
                <a:latin typeface="Times New Roman" panose="02020603050405020304" pitchFamily="18" charset="0"/>
                <a:ea typeface="楷体" panose="02010609060101010101" pitchFamily="49" charset="-122"/>
              </a:rPr>
              <a:t>台存储服务器属上海七牛信息技术有限公司所有，系上海七牛信息技术有限公司以技术服务形式向当事人提供存储所用。其余</a:t>
            </a:r>
            <a:r>
              <a:rPr lang="en-US" altLang="zh-CN" sz="1700" dirty="0">
                <a:latin typeface="Times New Roman" panose="02020603050405020304" pitchFamily="18" charset="0"/>
                <a:ea typeface="楷体" panose="02010609060101010101" pitchFamily="49" charset="-122"/>
              </a:rPr>
              <a:t>31</a:t>
            </a:r>
            <a:r>
              <a:rPr lang="zh-CN" altLang="en-US" sz="1700" dirty="0">
                <a:latin typeface="Times New Roman" panose="02020603050405020304" pitchFamily="18" charset="0"/>
                <a:ea typeface="楷体" panose="02010609060101010101" pitchFamily="49" charset="-122"/>
              </a:rPr>
              <a:t>台节点机系当事人自有设备用于</a:t>
            </a:r>
            <a:r>
              <a:rPr lang="en-US" altLang="zh-CN" sz="1700" dirty="0">
                <a:latin typeface="Times New Roman" panose="02020603050405020304" pitchFamily="18" charset="0"/>
                <a:ea typeface="楷体" panose="02010609060101010101" pitchFamily="49" charset="-122"/>
              </a:rPr>
              <a:t>FIL</a:t>
            </a:r>
            <a:r>
              <a:rPr lang="zh-CN" altLang="en-US" sz="1700" dirty="0">
                <a:latin typeface="Times New Roman" panose="02020603050405020304" pitchFamily="18" charset="0"/>
                <a:ea typeface="楷体" panose="02010609060101010101" pitchFamily="49" charset="-122"/>
              </a:rPr>
              <a:t>币“挖矿”活动。</a:t>
            </a:r>
            <a:endParaRPr lang="en-US" altLang="zh-CN" sz="1700" dirty="0">
              <a:latin typeface="Times New Roman" panose="02020603050405020304" pitchFamily="18" charset="0"/>
              <a:ea typeface="楷体" panose="02010609060101010101" pitchFamily="49" charset="-122"/>
            </a:endParaRPr>
          </a:p>
          <a:p>
            <a:pPr>
              <a:spcAft>
                <a:spcPts val="600"/>
              </a:spcAft>
            </a:pPr>
            <a:r>
              <a:rPr lang="zh-CN" altLang="en-US" sz="1700" dirty="0">
                <a:latin typeface="Times New Roman" panose="02020603050405020304" pitchFamily="18" charset="0"/>
                <a:ea typeface="楷体" panose="02010609060101010101" pitchFamily="49" charset="-122"/>
              </a:rPr>
              <a:t>上述设备于</a:t>
            </a:r>
            <a:r>
              <a:rPr lang="en-US" altLang="zh-CN" sz="1700" dirty="0">
                <a:latin typeface="Times New Roman" panose="02020603050405020304" pitchFamily="18" charset="0"/>
                <a:ea typeface="楷体" panose="02010609060101010101" pitchFamily="49" charset="-122"/>
              </a:rPr>
              <a:t>2022</a:t>
            </a:r>
            <a:r>
              <a:rPr lang="zh-CN" altLang="en-US" sz="1700" dirty="0">
                <a:latin typeface="Times New Roman" panose="02020603050405020304" pitchFamily="18" charset="0"/>
                <a:ea typeface="楷体" panose="02010609060101010101" pitchFamily="49" charset="-122"/>
              </a:rPr>
              <a:t>年</a:t>
            </a:r>
            <a:r>
              <a:rPr lang="en-US" altLang="zh-CN" sz="1700" dirty="0">
                <a:latin typeface="Times New Roman" panose="02020603050405020304" pitchFamily="18" charset="0"/>
                <a:ea typeface="楷体" panose="02010609060101010101" pitchFamily="49" charset="-122"/>
              </a:rPr>
              <a:t>4</a:t>
            </a:r>
            <a:r>
              <a:rPr lang="zh-CN" altLang="en-US" sz="1700" dirty="0">
                <a:latin typeface="Times New Roman" panose="02020603050405020304" pitchFamily="18" charset="0"/>
                <a:ea typeface="楷体" panose="02010609060101010101" pitchFamily="49" charset="-122"/>
              </a:rPr>
              <a:t>月</a:t>
            </a:r>
            <a:r>
              <a:rPr lang="en-US" altLang="zh-CN" sz="1700" dirty="0">
                <a:latin typeface="Times New Roman" panose="02020603050405020304" pitchFamily="18" charset="0"/>
                <a:ea typeface="楷体" panose="02010609060101010101" pitchFamily="49" charset="-122"/>
              </a:rPr>
              <a:t>12</a:t>
            </a:r>
            <a:r>
              <a:rPr lang="zh-CN" altLang="en-US" sz="1700" dirty="0">
                <a:latin typeface="Times New Roman" panose="02020603050405020304" pitchFamily="18" charset="0"/>
                <a:ea typeface="楷体" panose="02010609060101010101" pitchFamily="49" charset="-122"/>
              </a:rPr>
              <a:t>日自嘉兴联通</a:t>
            </a:r>
            <a:r>
              <a:rPr lang="en-US" altLang="zh-CN" sz="1700" dirty="0">
                <a:latin typeface="Times New Roman" panose="02020603050405020304" pitchFamily="18" charset="0"/>
                <a:ea typeface="楷体" panose="02010609060101010101" pitchFamily="49" charset="-122"/>
              </a:rPr>
              <a:t>IDC</a:t>
            </a:r>
            <a:r>
              <a:rPr lang="zh-CN" altLang="en-US" sz="1700" dirty="0">
                <a:latin typeface="Times New Roman" panose="02020603050405020304" pitchFamily="18" charset="0"/>
                <a:ea typeface="楷体" panose="02010609060101010101" pitchFamily="49" charset="-122"/>
              </a:rPr>
              <a:t>中心转运至上海七牛信息技术有限公司通过浙江卓云世纪网络科技有限公司转租的位于杭州市西溪路</a:t>
            </a:r>
            <a:r>
              <a:rPr lang="en-US" altLang="zh-CN" sz="1700" dirty="0">
                <a:latin typeface="Times New Roman" panose="02020603050405020304" pitchFamily="18" charset="0"/>
                <a:ea typeface="楷体" panose="02010609060101010101" pitchFamily="49" charset="-122"/>
              </a:rPr>
              <a:t>628</a:t>
            </a:r>
            <a:r>
              <a:rPr lang="zh-CN" altLang="en-US" sz="1700" dirty="0">
                <a:latin typeface="Times New Roman" panose="02020603050405020304" pitchFamily="18" charset="0"/>
                <a:ea typeface="楷体" panose="02010609060101010101" pitchFamily="49" charset="-122"/>
              </a:rPr>
              <a:t>号福地创业园的杭州网银互联科技股份有限公司数据中心机房</a:t>
            </a:r>
            <a:r>
              <a:rPr lang="en-US" altLang="zh-CN" sz="1700" dirty="0">
                <a:latin typeface="Times New Roman" panose="02020603050405020304" pitchFamily="18" charset="0"/>
                <a:ea typeface="楷体" panose="02010609060101010101" pitchFamily="49" charset="-122"/>
              </a:rPr>
              <a:t>30</a:t>
            </a:r>
            <a:r>
              <a:rPr lang="zh-CN" altLang="en-US" sz="1700" dirty="0">
                <a:latin typeface="Times New Roman" panose="02020603050405020304" pitchFamily="18" charset="0"/>
                <a:ea typeface="楷体" panose="02010609060101010101" pitchFamily="49" charset="-122"/>
              </a:rPr>
              <a:t>个机柜中，并于</a:t>
            </a:r>
            <a:r>
              <a:rPr lang="en-US" altLang="zh-CN" sz="1700" dirty="0">
                <a:latin typeface="Times New Roman" panose="02020603050405020304" pitchFamily="18" charset="0"/>
                <a:ea typeface="楷体" panose="02010609060101010101" pitchFamily="49" charset="-122"/>
              </a:rPr>
              <a:t>2022</a:t>
            </a:r>
            <a:r>
              <a:rPr lang="zh-CN" altLang="en-US" sz="1700" dirty="0">
                <a:latin typeface="Times New Roman" panose="02020603050405020304" pitchFamily="18" charset="0"/>
                <a:ea typeface="楷体" panose="02010609060101010101" pitchFamily="49" charset="-122"/>
              </a:rPr>
              <a:t>年</a:t>
            </a:r>
            <a:r>
              <a:rPr lang="en-US" altLang="zh-CN" sz="1700" dirty="0">
                <a:latin typeface="Times New Roman" panose="02020603050405020304" pitchFamily="18" charset="0"/>
                <a:ea typeface="楷体" panose="02010609060101010101" pitchFamily="49" charset="-122"/>
              </a:rPr>
              <a:t>4</a:t>
            </a:r>
            <a:r>
              <a:rPr lang="zh-CN" altLang="en-US" sz="1700" dirty="0">
                <a:latin typeface="Times New Roman" panose="02020603050405020304" pitchFamily="18" charset="0"/>
                <a:ea typeface="楷体" panose="02010609060101010101" pitchFamily="49" charset="-122"/>
              </a:rPr>
              <a:t>月</a:t>
            </a:r>
            <a:r>
              <a:rPr lang="en-US" altLang="zh-CN" sz="1700" dirty="0">
                <a:latin typeface="Times New Roman" panose="02020603050405020304" pitchFamily="18" charset="0"/>
                <a:ea typeface="楷体" panose="02010609060101010101" pitchFamily="49" charset="-122"/>
              </a:rPr>
              <a:t>13</a:t>
            </a:r>
            <a:r>
              <a:rPr lang="zh-CN" altLang="en-US" sz="1700" dirty="0">
                <a:latin typeface="Times New Roman" panose="02020603050405020304" pitchFamily="18" charset="0"/>
                <a:ea typeface="楷体" panose="02010609060101010101" pitchFamily="49" charset="-122"/>
              </a:rPr>
              <a:t>日安装上架运行，共同组网后交由当事人远程运行进行虚拟货币（</a:t>
            </a:r>
            <a:r>
              <a:rPr lang="en-US" altLang="zh-CN" sz="1700" dirty="0">
                <a:latin typeface="Times New Roman" panose="02020603050405020304" pitchFamily="18" charset="0"/>
                <a:ea typeface="楷体" panose="02010609060101010101" pitchFamily="49" charset="-122"/>
              </a:rPr>
              <a:t>Fil</a:t>
            </a:r>
            <a:r>
              <a:rPr lang="zh-CN" altLang="en-US" sz="1700" dirty="0">
                <a:latin typeface="Times New Roman" panose="02020603050405020304" pitchFamily="18" charset="0"/>
                <a:ea typeface="楷体" panose="02010609060101010101" pitchFamily="49" charset="-122"/>
              </a:rPr>
              <a:t>币）“挖矿”活动，运行至</a:t>
            </a:r>
            <a:r>
              <a:rPr lang="en-US" altLang="zh-CN" sz="1700" dirty="0">
                <a:latin typeface="Times New Roman" panose="02020603050405020304" pitchFamily="18" charset="0"/>
                <a:ea typeface="楷体" panose="02010609060101010101" pitchFamily="49" charset="-122"/>
              </a:rPr>
              <a:t>2022</a:t>
            </a:r>
            <a:r>
              <a:rPr lang="zh-CN" altLang="en-US" sz="1700" dirty="0">
                <a:latin typeface="Times New Roman" panose="02020603050405020304" pitchFamily="18" charset="0"/>
                <a:ea typeface="楷体" panose="02010609060101010101" pitchFamily="49" charset="-122"/>
              </a:rPr>
              <a:t>年</a:t>
            </a:r>
            <a:r>
              <a:rPr lang="en-US" altLang="zh-CN" sz="1700" dirty="0">
                <a:latin typeface="Times New Roman" panose="02020603050405020304" pitchFamily="18" charset="0"/>
                <a:ea typeface="楷体" panose="02010609060101010101" pitchFamily="49" charset="-122"/>
              </a:rPr>
              <a:t>5</a:t>
            </a:r>
            <a:r>
              <a:rPr lang="zh-CN" altLang="en-US" sz="1700" dirty="0">
                <a:latin typeface="Times New Roman" panose="02020603050405020304" pitchFamily="18" charset="0"/>
                <a:ea typeface="楷体" panose="02010609060101010101" pitchFamily="49" charset="-122"/>
              </a:rPr>
              <a:t>月</a:t>
            </a:r>
            <a:r>
              <a:rPr lang="en-US" altLang="zh-CN" sz="1700" dirty="0">
                <a:latin typeface="Times New Roman" panose="02020603050405020304" pitchFamily="18" charset="0"/>
                <a:ea typeface="楷体" panose="02010609060101010101" pitchFamily="49" charset="-122"/>
              </a:rPr>
              <a:t>6</a:t>
            </a:r>
            <a:r>
              <a:rPr lang="zh-CN" altLang="en-US" sz="1700" dirty="0">
                <a:latin typeface="Times New Roman" panose="02020603050405020304" pitchFamily="18" charset="0"/>
                <a:ea typeface="楷体" panose="02010609060101010101" pitchFamily="49" charset="-122"/>
              </a:rPr>
              <a:t>日因被告知有人人举报涉嫌虚拟货币</a:t>
            </a:r>
            <a:r>
              <a:rPr lang="en-US" altLang="zh-CN" sz="1700" dirty="0">
                <a:latin typeface="Times New Roman" panose="02020603050405020304" pitchFamily="18" charset="0"/>
                <a:ea typeface="楷体" panose="02010609060101010101" pitchFamily="49" charset="-122"/>
              </a:rPr>
              <a:t>Fil</a:t>
            </a:r>
            <a:r>
              <a:rPr lang="zh-CN" altLang="en-US" sz="1700" dirty="0">
                <a:latin typeface="Times New Roman" panose="02020603050405020304" pitchFamily="18" charset="0"/>
                <a:ea typeface="楷体" panose="02010609060101010101" pitchFamily="49" charset="-122"/>
              </a:rPr>
              <a:t>币“挖矿”活动而将设备下架，后被执法机关查获。当事人的行为违反</a:t>
            </a:r>
            <a:r>
              <a:rPr lang="en-US" altLang="zh-CN" sz="1700" dirty="0">
                <a:latin typeface="Times New Roman" panose="02020603050405020304" pitchFamily="18" charset="0"/>
                <a:ea typeface="楷体" panose="02010609060101010101" pitchFamily="49" charset="-122"/>
              </a:rPr>
              <a:t>《</a:t>
            </a:r>
            <a:r>
              <a:rPr lang="zh-CN" altLang="en-US" sz="1700" dirty="0">
                <a:latin typeface="Times New Roman" panose="02020603050405020304" pitchFamily="18" charset="0"/>
                <a:ea typeface="楷体" panose="02010609060101010101" pitchFamily="49" charset="-122"/>
              </a:rPr>
              <a:t>中华人民共和国循环经济促进法</a:t>
            </a:r>
            <a:r>
              <a:rPr lang="en-US" altLang="zh-CN" sz="1700" dirty="0">
                <a:latin typeface="Times New Roman" panose="02020603050405020304" pitchFamily="18" charset="0"/>
                <a:ea typeface="楷体" panose="02010609060101010101" pitchFamily="49" charset="-122"/>
              </a:rPr>
              <a:t>》</a:t>
            </a:r>
            <a:r>
              <a:rPr lang="zh-CN" altLang="en-US" sz="1700" dirty="0">
                <a:latin typeface="Times New Roman" panose="02020603050405020304" pitchFamily="18" charset="0"/>
                <a:ea typeface="楷体" panose="02010609060101010101" pitchFamily="49" charset="-122"/>
              </a:rPr>
              <a:t>第十八条第二款“禁止生产、进口、销售列入淘汰名录的设备材料和产品，禁止使用列入淘汰名录的技术、工艺、设备和材料。”之规定，属使用列入淘汰名录的技术、工艺、设备和材料的违法行为。</a:t>
            </a:r>
            <a:endParaRPr lang="en-US" altLang="zh-CN" sz="1700" dirty="0">
              <a:latin typeface="Times New Roman" panose="02020603050405020304" pitchFamily="18" charset="0"/>
              <a:ea typeface="楷体" panose="02010609060101010101" pitchFamily="49" charset="-122"/>
            </a:endParaRPr>
          </a:p>
          <a:p>
            <a:pPr>
              <a:spcAft>
                <a:spcPts val="600"/>
              </a:spcAft>
            </a:pPr>
            <a:r>
              <a:rPr lang="zh-CN" altLang="en-US" sz="1700" b="1" dirty="0">
                <a:latin typeface="Times New Roman" panose="02020603050405020304" pitchFamily="18" charset="0"/>
                <a:ea typeface="楷体" panose="02010609060101010101" pitchFamily="49" charset="-122"/>
              </a:rPr>
              <a:t>行政处罚决定：</a:t>
            </a:r>
            <a:r>
              <a:rPr lang="en-US" altLang="zh-CN" sz="1700" dirty="0">
                <a:latin typeface="Times New Roman" panose="02020603050405020304" pitchFamily="18" charset="0"/>
                <a:ea typeface="楷体" panose="02010609060101010101" pitchFamily="49" charset="-122"/>
              </a:rPr>
              <a:t>1.</a:t>
            </a:r>
            <a:r>
              <a:rPr lang="zh-CN" altLang="en-US" sz="1700" dirty="0">
                <a:latin typeface="Times New Roman" panose="02020603050405020304" pitchFamily="18" charset="0"/>
                <a:ea typeface="楷体" panose="02010609060101010101" pitchFamily="49" charset="-122"/>
              </a:rPr>
              <a:t>没收当事人所有的涉案</a:t>
            </a:r>
            <a:r>
              <a:rPr lang="en-US" altLang="zh-CN" sz="1700" dirty="0">
                <a:latin typeface="Times New Roman" panose="02020603050405020304" pitchFamily="18" charset="0"/>
                <a:ea typeface="楷体" panose="02010609060101010101" pitchFamily="49" charset="-122"/>
              </a:rPr>
              <a:t>31</a:t>
            </a:r>
            <a:r>
              <a:rPr lang="zh-CN" altLang="en-US" sz="1700" dirty="0">
                <a:latin typeface="Times New Roman" panose="02020603050405020304" pitchFamily="18" charset="0"/>
                <a:ea typeface="楷体" panose="02010609060101010101" pitchFamily="49" charset="-122"/>
              </a:rPr>
              <a:t>台节点机服务器；</a:t>
            </a:r>
            <a:r>
              <a:rPr lang="en-US" altLang="zh-CN" sz="1700" dirty="0">
                <a:latin typeface="Times New Roman" panose="02020603050405020304" pitchFamily="18" charset="0"/>
                <a:ea typeface="楷体" panose="02010609060101010101" pitchFamily="49" charset="-122"/>
              </a:rPr>
              <a:t>2.</a:t>
            </a:r>
            <a:r>
              <a:rPr lang="zh-CN" altLang="en-US" sz="1700" dirty="0">
                <a:latin typeface="Times New Roman" panose="02020603050405020304" pitchFamily="18" charset="0"/>
                <a:ea typeface="楷体" panose="02010609060101010101" pitchFamily="49" charset="-122"/>
              </a:rPr>
              <a:t>处以罚款人民币贰拾万（</a:t>
            </a:r>
            <a:r>
              <a:rPr lang="en-US" altLang="zh-CN" sz="1700" dirty="0">
                <a:latin typeface="Times New Roman" panose="02020603050405020304" pitchFamily="18" charset="0"/>
                <a:ea typeface="楷体" panose="02010609060101010101" pitchFamily="49" charset="-122"/>
              </a:rPr>
              <a:t>200000</a:t>
            </a:r>
            <a:r>
              <a:rPr lang="zh-CN" altLang="en-US" sz="1700" dirty="0">
                <a:latin typeface="Times New Roman" panose="02020603050405020304" pitchFamily="18" charset="0"/>
                <a:ea typeface="楷体" panose="02010609060101010101" pitchFamily="49" charset="-122"/>
              </a:rPr>
              <a:t>）元整</a:t>
            </a:r>
          </a:p>
          <a:p>
            <a:pPr>
              <a:spcAft>
                <a:spcPts val="600"/>
              </a:spcAft>
            </a:pPr>
            <a:endParaRPr lang="zh-CN" altLang="en-US" sz="1800" dirty="0">
              <a:latin typeface="Times New Roman" panose="02020603050405020304" pitchFamily="18" charset="0"/>
              <a:ea typeface="楷体" panose="02010609060101010101" pitchFamily="49" charset="-122"/>
            </a:endParaRPr>
          </a:p>
        </p:txBody>
      </p:sp>
      <p:sp>
        <p:nvSpPr>
          <p:cNvPr id="30" name="文本框 29">
            <a:extLst>
              <a:ext uri="{FF2B5EF4-FFF2-40B4-BE49-F238E27FC236}">
                <a16:creationId xmlns:a16="http://schemas.microsoft.com/office/drawing/2014/main" id="{43002EFD-D663-00A5-6B03-9133FB621A95}"/>
              </a:ext>
            </a:extLst>
          </p:cNvPr>
          <p:cNvSpPr txBox="1"/>
          <p:nvPr/>
        </p:nvSpPr>
        <p:spPr>
          <a:xfrm>
            <a:off x="212566" y="1898142"/>
            <a:ext cx="11701304" cy="461665"/>
          </a:xfrm>
          <a:prstGeom prst="rect">
            <a:avLst/>
          </a:prstGeom>
          <a:noFill/>
        </p:spPr>
        <p:txBody>
          <a:bodyPr wrap="square">
            <a:spAutoFit/>
          </a:bodyPr>
          <a:lstStyle/>
          <a:p>
            <a:pPr algn="ctr"/>
            <a:r>
              <a:rPr lang="en-US" altLang="zh-CN"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a:t>
            </a:r>
            <a:r>
              <a:rPr lang="zh-CN" altLang="en-US"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案例</a:t>
            </a:r>
            <a:r>
              <a:rPr lang="en-US" altLang="zh-CN"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3】</a:t>
            </a:r>
            <a:r>
              <a:rPr lang="zh-CN" altLang="en-US" sz="2400" b="1" kern="100" dirty="0">
                <a:solidFill>
                  <a:srgbClr val="940000"/>
                </a:solidFill>
                <a:latin typeface="SimHei" panose="02010609060101010101" pitchFamily="49" charset="-122"/>
                <a:ea typeface="SimHei" panose="02010609060101010101" pitchFamily="49" charset="-122"/>
                <a:cs typeface="Times New Roman" panose="02020603050405020304" pitchFamily="18" charset="0"/>
              </a:rPr>
              <a:t>浙江滨链存储技术有限公司使用列入淘汰名录的技术、工艺、设备和材料案</a:t>
            </a:r>
          </a:p>
        </p:txBody>
      </p:sp>
      <p:sp>
        <p:nvSpPr>
          <p:cNvPr id="39" name="矩形 38">
            <a:extLst>
              <a:ext uri="{FF2B5EF4-FFF2-40B4-BE49-F238E27FC236}">
                <a16:creationId xmlns:a16="http://schemas.microsoft.com/office/drawing/2014/main" id="{413CB93C-1985-3C11-18AC-274A895FCBC5}"/>
              </a:ext>
            </a:extLst>
          </p:cNvPr>
          <p:cNvSpPr/>
          <p:nvPr/>
        </p:nvSpPr>
        <p:spPr>
          <a:xfrm>
            <a:off x="171135" y="2522474"/>
            <a:ext cx="11742735" cy="3923447"/>
          </a:xfrm>
          <a:prstGeom prst="rect">
            <a:avLst/>
          </a:prstGeom>
          <a:noFill/>
          <a:ln w="38100">
            <a:solidFill>
              <a:srgbClr val="94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5" name="文本框 4">
            <a:extLst>
              <a:ext uri="{FF2B5EF4-FFF2-40B4-BE49-F238E27FC236}">
                <a16:creationId xmlns:a16="http://schemas.microsoft.com/office/drawing/2014/main" id="{68229E03-281F-FC96-6E12-478DBEA9E8D1}"/>
              </a:ext>
            </a:extLst>
          </p:cNvPr>
          <p:cNvSpPr txBox="1"/>
          <p:nvPr/>
        </p:nvSpPr>
        <p:spPr>
          <a:xfrm>
            <a:off x="1216508" y="6539024"/>
            <a:ext cx="11838300" cy="276999"/>
          </a:xfrm>
          <a:prstGeom prst="rect">
            <a:avLst/>
          </a:prstGeom>
          <a:noFill/>
        </p:spPr>
        <p:txBody>
          <a:bodyPr wrap="square">
            <a:spAutoFit/>
          </a:bodyPr>
          <a:lstStyle/>
          <a:p>
            <a:pPr>
              <a:spcAft>
                <a:spcPts val="600"/>
              </a:spcAft>
            </a:pPr>
            <a:r>
              <a:rPr lang="zh-CN" altLang="en-US" sz="1200" dirty="0">
                <a:solidFill>
                  <a:schemeClr val="bg1">
                    <a:lumMod val="65000"/>
                  </a:schemeClr>
                </a:solidFill>
              </a:rPr>
              <a:t>行政处罚依据：</a:t>
            </a:r>
            <a:r>
              <a:rPr lang="en-US" altLang="zh-CN" sz="1200" dirty="0">
                <a:solidFill>
                  <a:schemeClr val="bg1">
                    <a:lumMod val="65000"/>
                  </a:schemeClr>
                </a:solidFill>
              </a:rPr>
              <a:t>《</a:t>
            </a:r>
            <a:r>
              <a:rPr lang="zh-CN" altLang="en-US" sz="1200" dirty="0">
                <a:solidFill>
                  <a:schemeClr val="bg1">
                    <a:lumMod val="65000"/>
                  </a:schemeClr>
                </a:solidFill>
              </a:rPr>
              <a:t>中华人民共和国循环经济促进法</a:t>
            </a:r>
            <a:r>
              <a:rPr lang="en-US" altLang="zh-CN" sz="1200" dirty="0">
                <a:solidFill>
                  <a:schemeClr val="bg1">
                    <a:lumMod val="65000"/>
                  </a:schemeClr>
                </a:solidFill>
              </a:rPr>
              <a:t>》</a:t>
            </a:r>
            <a:r>
              <a:rPr lang="zh-CN" altLang="en-US" sz="1200" dirty="0">
                <a:solidFill>
                  <a:schemeClr val="bg1">
                    <a:lumMod val="65000"/>
                  </a:schemeClr>
                </a:solidFill>
              </a:rPr>
              <a:t>第五十条第二款；行政处罚机关名称：杭州市综合行政执法局；案号：杭直综执罚决字</a:t>
            </a:r>
            <a:r>
              <a:rPr lang="en-US" altLang="zh-CN" sz="1200" dirty="0">
                <a:solidFill>
                  <a:schemeClr val="bg1">
                    <a:lumMod val="65000"/>
                  </a:schemeClr>
                </a:solidFill>
              </a:rPr>
              <a:t>〔2022〕</a:t>
            </a:r>
            <a:r>
              <a:rPr lang="zh-CN" altLang="en-US" sz="1200" dirty="0">
                <a:solidFill>
                  <a:schemeClr val="bg1">
                    <a:lumMod val="65000"/>
                  </a:schemeClr>
                </a:solidFill>
              </a:rPr>
              <a:t>第</a:t>
            </a:r>
            <a:r>
              <a:rPr lang="en-US" altLang="zh-CN" sz="1200" dirty="0">
                <a:solidFill>
                  <a:schemeClr val="bg1">
                    <a:lumMod val="65000"/>
                  </a:schemeClr>
                </a:solidFill>
              </a:rPr>
              <a:t>01-0002</a:t>
            </a:r>
            <a:r>
              <a:rPr lang="zh-CN" altLang="en-US" sz="1200" dirty="0">
                <a:solidFill>
                  <a:schemeClr val="bg1">
                    <a:lumMod val="65000"/>
                  </a:schemeClr>
                </a:solidFill>
              </a:rPr>
              <a:t>号</a:t>
            </a:r>
            <a:r>
              <a:rPr lang="en-US" altLang="zh-CN" sz="1200" dirty="0">
                <a:solidFill>
                  <a:schemeClr val="bg1">
                    <a:lumMod val="65000"/>
                  </a:schemeClr>
                </a:solidFill>
              </a:rPr>
              <a:t>/</a:t>
            </a:r>
            <a:endParaRPr lang="zh-CN" altLang="en-US" sz="1200" dirty="0">
              <a:solidFill>
                <a:schemeClr val="bg1">
                  <a:lumMod val="65000"/>
                </a:schemeClr>
              </a:solidFill>
            </a:endParaRPr>
          </a:p>
        </p:txBody>
      </p:sp>
    </p:spTree>
    <p:extLst>
      <p:ext uri="{BB962C8B-B14F-4D97-AF65-F5344CB8AC3E}">
        <p14:creationId xmlns:p14="http://schemas.microsoft.com/office/powerpoint/2010/main" val="329555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animEffect transition="in" filter="fade">
                                      <p:cBhvr>
                                        <p:cTn id="7" dur="500"/>
                                        <p:tgtEl>
                                          <p:spTgt spid="2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xEl>
                                              <p:pRg st="1" end="1"/>
                                            </p:txEl>
                                          </p:spTgt>
                                        </p:tgtEl>
                                        <p:attrNameLst>
                                          <p:attrName>style.visibility</p:attrName>
                                        </p:attrNameLst>
                                      </p:cBhvr>
                                      <p:to>
                                        <p:strVal val="visible"/>
                                      </p:to>
                                    </p:set>
                                    <p:animEffect transition="in" filter="fade">
                                      <p:cBhvr>
                                        <p:cTn id="12" dur="500"/>
                                        <p:tgtEl>
                                          <p:spTgt spid="2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5">
                                            <p:txEl>
                                              <p:pRg st="2" end="2"/>
                                            </p:txEl>
                                          </p:spTgt>
                                        </p:tgtEl>
                                        <p:attrNameLst>
                                          <p:attrName>style.visibility</p:attrName>
                                        </p:attrNameLst>
                                      </p:cBhvr>
                                      <p:to>
                                        <p:strVal val="visible"/>
                                      </p:to>
                                    </p:set>
                                    <p:anim calcmode="lin" valueType="num">
                                      <p:cBhvr additive="base">
                                        <p:cTn id="17" dur="500" fill="hold"/>
                                        <p:tgtEl>
                                          <p:spTgt spid="25">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图片 3">
            <a:extLst>
              <a:ext uri="{FF2B5EF4-FFF2-40B4-BE49-F238E27FC236}">
                <a16:creationId xmlns:a16="http://schemas.microsoft.com/office/drawing/2014/main" id="{73F71C1B-FC56-F6E2-16FC-90D1446DD2E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7938"/>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4338" name="图片 1" descr="主楼">
            <a:extLst>
              <a:ext uri="{FF2B5EF4-FFF2-40B4-BE49-F238E27FC236}">
                <a16:creationId xmlns:a16="http://schemas.microsoft.com/office/drawing/2014/main" id="{7708AA95-6C85-3595-565B-EAF48D5BB62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35C904A0-3586-97EC-E8E3-F8BCF970132F}"/>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43215FBB-B1AF-E568-8798-A9B0272331E8}"/>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13" name="标题 1">
            <a:extLst>
              <a:ext uri="{FF2B5EF4-FFF2-40B4-BE49-F238E27FC236}">
                <a16:creationId xmlns:a16="http://schemas.microsoft.com/office/drawing/2014/main" id="{A24C2263-1774-3286-A1BF-1FA240BF4283}"/>
              </a:ext>
            </a:extLst>
          </p:cNvPr>
          <p:cNvSpPr txBox="1"/>
          <p:nvPr/>
        </p:nvSpPr>
        <p:spPr bwMode="auto">
          <a:xfrm>
            <a:off x="-19050" y="1773238"/>
            <a:ext cx="12192000" cy="3327400"/>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110000"/>
              </a:lnSpc>
              <a:defRPr/>
            </a:pPr>
            <a:r>
              <a:rPr lang="zh-CN" altLang="en-US" sz="4300" b="1" dirty="0">
                <a:solidFill>
                  <a:schemeClr val="bg1"/>
                </a:solidFill>
                <a:latin typeface="+mn-ea"/>
                <a:ea typeface="+mn-ea"/>
                <a:cs typeface="+mj-cs"/>
              </a:rPr>
              <a:t>一、算力及其发展</a:t>
            </a:r>
            <a:endParaRPr lang="en-US" altLang="zh-CN" sz="4300" b="1" dirty="0">
              <a:solidFill>
                <a:schemeClr val="bg1"/>
              </a:solidFill>
              <a:latin typeface="+mn-ea"/>
              <a:ea typeface="+mn-ea"/>
              <a:cs typeface="+mj-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5" name="图片 3">
            <a:extLst>
              <a:ext uri="{FF2B5EF4-FFF2-40B4-BE49-F238E27FC236}">
                <a16:creationId xmlns:a16="http://schemas.microsoft.com/office/drawing/2014/main" id="{5DF704C7-667B-745F-044C-AD038D50FA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6386" name="图片 1" descr="主楼">
            <a:extLst>
              <a:ext uri="{FF2B5EF4-FFF2-40B4-BE49-F238E27FC236}">
                <a16:creationId xmlns:a16="http://schemas.microsoft.com/office/drawing/2014/main" id="{86A13FBA-AF93-FB26-567B-6035823A7CA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7F020C5C-BB55-007C-C16D-B38F28904924}"/>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894CBD09-023B-87D6-0EA8-2AB06F9E97CC}"/>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B7CBE4E5-B5A1-065E-3AFE-BD879AE5532E}"/>
              </a:ext>
            </a:extLst>
          </p:cNvPr>
          <p:cNvSpPr txBox="1"/>
          <p:nvPr/>
        </p:nvSpPr>
        <p:spPr bwMode="auto">
          <a:xfrm>
            <a:off x="49530" y="1085850"/>
            <a:ext cx="12153900" cy="525463"/>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6390" name="文本框 3">
            <a:extLst>
              <a:ext uri="{FF2B5EF4-FFF2-40B4-BE49-F238E27FC236}">
                <a16:creationId xmlns:a16="http://schemas.microsoft.com/office/drawing/2014/main" id="{7439C7D6-E8FF-E529-F48F-457E21CFF839}"/>
              </a:ext>
            </a:extLst>
          </p:cNvPr>
          <p:cNvSpPr txBox="1">
            <a:spLocks noChangeArrowheads="1"/>
          </p:cNvSpPr>
          <p:nvPr/>
        </p:nvSpPr>
        <p:spPr bwMode="auto">
          <a:xfrm>
            <a:off x="-19050" y="1135063"/>
            <a:ext cx="7062788" cy="481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FontTx/>
              <a:buNone/>
            </a:pPr>
            <a:r>
              <a:rPr lang="zh-CN" altLang="zh-CN" sz="2400" b="1">
                <a:solidFill>
                  <a:srgbClr val="FFFFFF"/>
                </a:solidFill>
                <a:latin typeface="SourceHanSansSC-Regular" pitchFamily="34" charset="-128"/>
                <a:ea typeface="SourceHanSansSC-Regular" pitchFamily="34" charset="-128"/>
              </a:rPr>
              <a:t>（一</a:t>
            </a:r>
            <a:r>
              <a:rPr lang="zh-CN" altLang="en-US" sz="2400" b="1">
                <a:solidFill>
                  <a:srgbClr val="FFFFFF"/>
                </a:solidFill>
                <a:latin typeface="SourceHanSansSC-Regular" pitchFamily="34" charset="-128"/>
                <a:ea typeface="SourceHanSansSC-Regular" pitchFamily="34" charset="-128"/>
              </a:rPr>
              <a:t>）算力的定义</a:t>
            </a:r>
            <a:endParaRPr lang="zh-CN" altLang="en-US" sz="2400"/>
          </a:p>
        </p:txBody>
      </p:sp>
      <p:sp>
        <p:nvSpPr>
          <p:cNvPr id="24" name="圆角矩形 23">
            <a:extLst>
              <a:ext uri="{FF2B5EF4-FFF2-40B4-BE49-F238E27FC236}">
                <a16:creationId xmlns:a16="http://schemas.microsoft.com/office/drawing/2014/main" id="{A9425862-FC2D-3392-6910-CB1E3BB5FAD6}"/>
              </a:ext>
            </a:extLst>
          </p:cNvPr>
          <p:cNvSpPr/>
          <p:nvPr/>
        </p:nvSpPr>
        <p:spPr>
          <a:xfrm>
            <a:off x="382587" y="1822450"/>
            <a:ext cx="11378957" cy="1606550"/>
          </a:xfrm>
          <a:prstGeom prst="roundRect">
            <a:avLst/>
          </a:prstGeom>
          <a:noFill/>
          <a:ln w="38100">
            <a:solidFill>
              <a:srgbClr val="94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26" name="文本框 25">
            <a:extLst>
              <a:ext uri="{FF2B5EF4-FFF2-40B4-BE49-F238E27FC236}">
                <a16:creationId xmlns:a16="http://schemas.microsoft.com/office/drawing/2014/main" id="{5DC71C10-6F5B-86B4-5615-4986356A7331}"/>
              </a:ext>
            </a:extLst>
          </p:cNvPr>
          <p:cNvSpPr txBox="1"/>
          <p:nvPr/>
        </p:nvSpPr>
        <p:spPr>
          <a:xfrm>
            <a:off x="427037" y="1886730"/>
            <a:ext cx="11337925" cy="1477328"/>
          </a:xfrm>
          <a:prstGeom prst="rect">
            <a:avLst/>
          </a:prstGeom>
          <a:noFill/>
        </p:spPr>
        <p:txBody>
          <a:bodyPr wrap="square">
            <a:spAutoFit/>
          </a:bodyPr>
          <a:lstStyle/>
          <a:p>
            <a:pPr indent="287020" algn="just">
              <a:spcAft>
                <a:spcPts val="600"/>
              </a:spcAft>
              <a:defRPr/>
            </a:pP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算力是设备根据内部状态的改变，每秒可处理的</a:t>
            </a:r>
            <a:r>
              <a:rPr lang="zh-CN" altLang="en-US" sz="2000" b="1" kern="100" spc="4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信息数据量</a:t>
            </a: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a:t>
            </a:r>
            <a:r>
              <a:rPr lang="en-US" altLang="zh-CN" sz="2000" kern="100" spc="40" dirty="0">
                <a:latin typeface="FangSong" panose="02010609060101010101" pitchFamily="49" charset="-122"/>
                <a:ea typeface="FangSong" panose="02010609060101010101" pitchFamily="49" charset="-122"/>
                <a:cs typeface="Times New Roman" panose="02020603050405020304" pitchFamily="18" charset="0"/>
              </a:rPr>
              <a:t>William D. Nordhaus</a:t>
            </a: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a:t>
            </a:r>
            <a:r>
              <a:rPr lang="en-US" altLang="zh-CN" sz="2000" kern="100" spc="40" dirty="0">
                <a:latin typeface="FangSong" panose="02010609060101010101" pitchFamily="49" charset="-122"/>
                <a:ea typeface="FangSong" panose="02010609060101010101" pitchFamily="49" charset="-122"/>
                <a:cs typeface="Times New Roman" panose="02020603050405020304" pitchFamily="18" charset="0"/>
              </a:rPr>
              <a:t>2018</a:t>
            </a: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a:t>
            </a:r>
          </a:p>
          <a:p>
            <a:pPr indent="287020" algn="just">
              <a:spcAft>
                <a:spcPts val="600"/>
              </a:spcAft>
              <a:defRPr/>
            </a:pP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算力是设备通过处理数据，实现特定结果输出的</a:t>
            </a:r>
            <a:r>
              <a:rPr lang="zh-CN" altLang="en-US" sz="2000" b="1" kern="100" spc="4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能力</a:t>
            </a: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。（华为立场文件，</a:t>
            </a:r>
            <a:r>
              <a:rPr lang="en-US" altLang="zh-CN" sz="2000" kern="100" spc="40" dirty="0">
                <a:latin typeface="FangSong" panose="02010609060101010101" pitchFamily="49" charset="-122"/>
                <a:ea typeface="FangSong" panose="02010609060101010101" pitchFamily="49" charset="-122"/>
                <a:cs typeface="Times New Roman" panose="02020603050405020304" pitchFamily="18" charset="0"/>
              </a:rPr>
              <a:t>2020</a:t>
            </a: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a:t>
            </a:r>
          </a:p>
          <a:p>
            <a:pPr indent="287020" algn="just">
              <a:spcAft>
                <a:spcPts val="600"/>
              </a:spcAft>
              <a:defRPr/>
            </a:pP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算力是数据中心的服务器通过对数据进行处理后实现结果输出的一种</a:t>
            </a:r>
            <a:r>
              <a:rPr lang="zh-CN" altLang="en-US" sz="2000" b="1" kern="100" spc="40" dirty="0">
                <a:solidFill>
                  <a:srgbClr val="940000"/>
                </a:solidFill>
                <a:latin typeface="FangSong" panose="02010609060101010101" pitchFamily="49" charset="-122"/>
                <a:ea typeface="FangSong" panose="02010609060101010101" pitchFamily="49" charset="-122"/>
                <a:cs typeface="Times New Roman" panose="02020603050405020304" pitchFamily="18" charset="0"/>
              </a:rPr>
              <a:t>能力</a:t>
            </a: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。（中国算力白皮书，</a:t>
            </a:r>
            <a:r>
              <a:rPr lang="en-US" altLang="zh-CN" sz="2000" kern="100" spc="40" dirty="0">
                <a:latin typeface="FangSong" panose="02010609060101010101" pitchFamily="49" charset="-122"/>
                <a:ea typeface="FangSong" panose="02010609060101010101" pitchFamily="49" charset="-122"/>
                <a:cs typeface="Times New Roman" panose="02020603050405020304" pitchFamily="18" charset="0"/>
              </a:rPr>
              <a:t>2022</a:t>
            </a:r>
            <a:r>
              <a:rPr lang="zh-CN" altLang="en-US" sz="2000" kern="100" spc="40" dirty="0">
                <a:latin typeface="FangSong" panose="02010609060101010101" pitchFamily="49" charset="-122"/>
                <a:ea typeface="FangSong" panose="02010609060101010101" pitchFamily="49" charset="-122"/>
                <a:cs typeface="Times New Roman" panose="02020603050405020304" pitchFamily="18" charset="0"/>
              </a:rPr>
              <a:t>）</a:t>
            </a:r>
          </a:p>
        </p:txBody>
      </p:sp>
      <p:sp>
        <p:nvSpPr>
          <p:cNvPr id="3" name="文本框 2">
            <a:extLst>
              <a:ext uri="{FF2B5EF4-FFF2-40B4-BE49-F238E27FC236}">
                <a16:creationId xmlns:a16="http://schemas.microsoft.com/office/drawing/2014/main" id="{7012FB92-2238-E137-A08A-41E58D0EEDD9}"/>
              </a:ext>
            </a:extLst>
          </p:cNvPr>
          <p:cNvSpPr txBox="1"/>
          <p:nvPr/>
        </p:nvSpPr>
        <p:spPr>
          <a:xfrm>
            <a:off x="33805" y="3777996"/>
            <a:ext cx="6062195" cy="2800767"/>
          </a:xfrm>
          <a:prstGeom prst="rect">
            <a:avLst/>
          </a:prstGeom>
          <a:noFill/>
        </p:spPr>
        <p:txBody>
          <a:bodyPr wrap="square" rtlCol="0">
            <a:spAutoFit/>
          </a:bodyPr>
          <a:lstStyle/>
          <a:p>
            <a:pPr marL="285750" indent="287020" algn="just">
              <a:spcAft>
                <a:spcPts val="1200"/>
              </a:spcAft>
              <a:buFont typeface="Arial" panose="020B0604020202020204" pitchFamily="34" charset="0"/>
              <a:buChar char="•"/>
              <a:defRPr/>
            </a:pPr>
            <a:r>
              <a:rPr lang="zh-CN" altLang="en-US" sz="2000" kern="100" spc="40" dirty="0">
                <a:latin typeface="KaiTi" panose="02010609060101010101" pitchFamily="49" charset="-122"/>
                <a:ea typeface="KaiTi" panose="02010609060101010101" pitchFamily="49" charset="-122"/>
                <a:cs typeface="Times New Roman" panose="02020603050405020304" pitchFamily="18" charset="0"/>
              </a:rPr>
              <a:t>算力是一种</a:t>
            </a:r>
            <a:r>
              <a:rPr lang="zh-CN" altLang="en-US" sz="2000" b="1" u="sng" kern="100" spc="40" dirty="0">
                <a:solidFill>
                  <a:srgbClr val="940000"/>
                </a:solidFill>
                <a:latin typeface="KaiTi" panose="02010609060101010101" pitchFamily="49" charset="-122"/>
                <a:ea typeface="KaiTi" panose="02010609060101010101" pitchFamily="49" charset="-122"/>
                <a:cs typeface="Times New Roman" panose="02020603050405020304" pitchFamily="18" charset="0"/>
              </a:rPr>
              <a:t>能力</a:t>
            </a:r>
          </a:p>
          <a:p>
            <a:pPr marL="285750" indent="287020" algn="just">
              <a:spcAft>
                <a:spcPts val="1200"/>
              </a:spcAft>
              <a:buFont typeface="Arial" panose="020B0604020202020204" pitchFamily="34" charset="0"/>
              <a:buChar char="•"/>
              <a:defRPr/>
            </a:pPr>
            <a:r>
              <a:rPr lang="zh-CN" altLang="en-US" sz="2000" kern="100" spc="40" dirty="0">
                <a:latin typeface="KaiTi" panose="02010609060101010101" pitchFamily="49" charset="-122"/>
                <a:ea typeface="KaiTi" panose="02010609060101010101" pitchFamily="49" charset="-122"/>
                <a:cs typeface="Times New Roman" panose="02020603050405020304" pitchFamily="18" charset="0"/>
              </a:rPr>
              <a:t>算力是一种</a:t>
            </a:r>
            <a:r>
              <a:rPr lang="zh-CN" altLang="en-US" sz="2000" b="1" u="sng" kern="100" spc="40" dirty="0">
                <a:solidFill>
                  <a:srgbClr val="940000"/>
                </a:solidFill>
                <a:latin typeface="KaiTi" panose="02010609060101010101" pitchFamily="49" charset="-122"/>
                <a:ea typeface="KaiTi" panose="02010609060101010101" pitchFamily="49" charset="-122"/>
                <a:cs typeface="Times New Roman" panose="02020603050405020304" pitchFamily="18" charset="0"/>
              </a:rPr>
              <a:t>计算</a:t>
            </a:r>
            <a:r>
              <a:rPr lang="zh-CN" altLang="en-US" sz="2000" b="1" kern="100" spc="40" dirty="0">
                <a:solidFill>
                  <a:srgbClr val="940000"/>
                </a:solidFill>
                <a:latin typeface="KaiTi" panose="02010609060101010101" pitchFamily="49" charset="-122"/>
                <a:ea typeface="KaiTi" panose="02010609060101010101" pitchFamily="49" charset="-122"/>
                <a:cs typeface="Times New Roman" panose="02020603050405020304" pitchFamily="18" charset="0"/>
              </a:rPr>
              <a:t>能力</a:t>
            </a:r>
          </a:p>
          <a:p>
            <a:pPr marL="285750" indent="287020" algn="just">
              <a:spcAft>
                <a:spcPts val="1200"/>
              </a:spcAft>
              <a:buFont typeface="Arial" panose="020B0604020202020204" pitchFamily="34" charset="0"/>
              <a:buChar char="•"/>
              <a:defRPr/>
            </a:pPr>
            <a:r>
              <a:rPr lang="zh-CN" altLang="en-US" sz="2000" kern="100" spc="40" dirty="0">
                <a:latin typeface="KaiTi" panose="02010609060101010101" pitchFamily="49" charset="-122"/>
                <a:ea typeface="KaiTi" panose="02010609060101010101" pitchFamily="49" charset="-122"/>
                <a:cs typeface="Times New Roman" panose="02020603050405020304" pitchFamily="18" charset="0"/>
              </a:rPr>
              <a:t>算力是一种</a:t>
            </a:r>
            <a:r>
              <a:rPr lang="zh-CN" altLang="en-US" sz="2000" b="1" u="sng" kern="100" spc="40" dirty="0">
                <a:solidFill>
                  <a:srgbClr val="940000"/>
                </a:solidFill>
                <a:latin typeface="KaiTi" panose="02010609060101010101" pitchFamily="49" charset="-122"/>
                <a:ea typeface="KaiTi" panose="02010609060101010101" pitchFamily="49" charset="-122"/>
                <a:cs typeface="Times New Roman" panose="02020603050405020304" pitchFamily="18" charset="0"/>
              </a:rPr>
              <a:t>处理数据的</a:t>
            </a:r>
            <a:r>
              <a:rPr lang="zh-CN" altLang="en-US" sz="2000" b="1" kern="100" spc="40" dirty="0">
                <a:solidFill>
                  <a:srgbClr val="940000"/>
                </a:solidFill>
                <a:latin typeface="KaiTi" panose="02010609060101010101" pitchFamily="49" charset="-122"/>
                <a:ea typeface="KaiTi" panose="02010609060101010101" pitchFamily="49" charset="-122"/>
                <a:cs typeface="Times New Roman" panose="02020603050405020304" pitchFamily="18" charset="0"/>
              </a:rPr>
              <a:t>计算能力</a:t>
            </a:r>
          </a:p>
          <a:p>
            <a:pPr marL="285750" indent="287020" algn="just">
              <a:spcAft>
                <a:spcPts val="1200"/>
              </a:spcAft>
              <a:buFont typeface="Arial" panose="020B0604020202020204" pitchFamily="34" charset="0"/>
              <a:buChar char="•"/>
              <a:defRPr/>
            </a:pPr>
            <a:r>
              <a:rPr lang="zh-CN" altLang="en-US" sz="2000" kern="100" spc="40" dirty="0">
                <a:latin typeface="KaiTi" panose="02010609060101010101" pitchFamily="49" charset="-122"/>
                <a:ea typeface="KaiTi" panose="02010609060101010101" pitchFamily="49" charset="-122"/>
                <a:cs typeface="Times New Roman" panose="02020603050405020304" pitchFamily="18" charset="0"/>
              </a:rPr>
              <a:t>算力是</a:t>
            </a:r>
            <a:r>
              <a:rPr lang="zh-CN" altLang="en-US" sz="2000" b="1" u="sng" kern="100" spc="40" dirty="0">
                <a:solidFill>
                  <a:srgbClr val="940000"/>
                </a:solidFill>
                <a:latin typeface="KaiTi" panose="02010609060101010101" pitchFamily="49" charset="-122"/>
                <a:ea typeface="KaiTi" panose="02010609060101010101" pitchFamily="49" charset="-122"/>
                <a:cs typeface="Times New Roman" panose="02020603050405020304" pitchFamily="18" charset="0"/>
              </a:rPr>
              <a:t>算力终端设备</a:t>
            </a:r>
            <a:r>
              <a:rPr lang="zh-CN" altLang="en-US" sz="2000" kern="100" spc="40" dirty="0">
                <a:latin typeface="KaiTi" panose="02010609060101010101" pitchFamily="49" charset="-122"/>
                <a:ea typeface="KaiTi" panose="02010609060101010101" pitchFamily="49" charset="-122"/>
                <a:cs typeface="Times New Roman" panose="02020603050405020304" pitchFamily="18" charset="0"/>
              </a:rPr>
              <a:t>（数据中心、个人计算机、智能手机等可用于自动执行计算任务的设备）</a:t>
            </a:r>
            <a:r>
              <a:rPr lang="zh-CN" altLang="en-US" sz="2000" b="1" kern="100" spc="40" dirty="0">
                <a:solidFill>
                  <a:srgbClr val="940000"/>
                </a:solidFill>
                <a:latin typeface="KaiTi" panose="02010609060101010101" pitchFamily="49" charset="-122"/>
                <a:ea typeface="KaiTi" panose="02010609060101010101" pitchFamily="49" charset="-122"/>
                <a:cs typeface="Times New Roman" panose="02020603050405020304" pitchFamily="18" charset="0"/>
              </a:rPr>
              <a:t>处理数据的计算能力</a:t>
            </a:r>
            <a:r>
              <a:rPr lang="zh-CN" altLang="en-US" sz="2000" kern="100" spc="40" dirty="0">
                <a:latin typeface="KaiTi" panose="02010609060101010101" pitchFamily="49" charset="-122"/>
                <a:ea typeface="KaiTi" panose="02010609060101010101" pitchFamily="49" charset="-122"/>
                <a:cs typeface="Times New Roman" panose="02020603050405020304" pitchFamily="18" charset="0"/>
              </a:rPr>
              <a:t>。</a:t>
            </a:r>
          </a:p>
          <a:p>
            <a:pPr marL="285750" indent="-285750">
              <a:spcAft>
                <a:spcPts val="600"/>
              </a:spcAft>
              <a:buFont typeface="Arial" panose="020B0604020202020204" pitchFamily="34" charset="0"/>
              <a:buChar char="•"/>
            </a:pPr>
            <a:endParaRPr kumimoji="1" lang="zh-CN" altLang="en-US" sz="1600"/>
          </a:p>
        </p:txBody>
      </p:sp>
      <p:pic>
        <p:nvPicPr>
          <p:cNvPr id="16406" name="Picture 22" descr="图片">
            <a:extLst>
              <a:ext uri="{FF2B5EF4-FFF2-40B4-BE49-F238E27FC236}">
                <a16:creationId xmlns:a16="http://schemas.microsoft.com/office/drawing/2014/main" id="{0D4E4C2A-F907-82C0-086D-97664BD062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23548" y="3713054"/>
            <a:ext cx="5490385" cy="2795950"/>
          </a:xfrm>
          <a:prstGeom prst="rect">
            <a:avLst/>
          </a:prstGeom>
          <a:noFill/>
          <a:extLst>
            <a:ext uri="{909E8E84-426E-40DD-AFC4-6F175D3DCCD1}">
              <a14:hiddenFill xmlns:a14="http://schemas.microsoft.com/office/drawing/2010/main">
                <a:solidFill>
                  <a:srgbClr val="FFFFFF"/>
                </a:solidFill>
              </a14:hiddenFill>
            </a:ext>
          </a:extLst>
        </p:spPr>
      </p:pic>
      <p:pic>
        <p:nvPicPr>
          <p:cNvPr id="13" name="图片 12">
            <a:extLst>
              <a:ext uri="{FF2B5EF4-FFF2-40B4-BE49-F238E27FC236}">
                <a16:creationId xmlns:a16="http://schemas.microsoft.com/office/drawing/2014/main" id="{75CB7C0E-1A90-F4F8-069D-649489EAD7E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58292" y="6198761"/>
            <a:ext cx="903251" cy="3048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图片 3">
            <a:extLst>
              <a:ext uri="{FF2B5EF4-FFF2-40B4-BE49-F238E27FC236}">
                <a16:creationId xmlns:a16="http://schemas.microsoft.com/office/drawing/2014/main" id="{79131D2B-FF1B-5CC8-C9EF-EC29E53BBD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FontTx/>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二</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算力的发展</a:t>
            </a:r>
          </a:p>
        </p:txBody>
      </p:sp>
      <p:sp>
        <p:nvSpPr>
          <p:cNvPr id="14" name="矩形: 圆角 113">
            <a:extLst>
              <a:ext uri="{FF2B5EF4-FFF2-40B4-BE49-F238E27FC236}">
                <a16:creationId xmlns:a16="http://schemas.microsoft.com/office/drawing/2014/main" id="{0041E413-DA0F-E67C-70FE-BF22235CB7F9}"/>
              </a:ext>
            </a:extLst>
          </p:cNvPr>
          <p:cNvSpPr/>
          <p:nvPr>
            <p:custDataLst>
              <p:tags r:id="rId1"/>
            </p:custDataLst>
          </p:nvPr>
        </p:nvSpPr>
        <p:spPr>
          <a:xfrm>
            <a:off x="605010" y="5676378"/>
            <a:ext cx="5071097" cy="967379"/>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6" name="矩形: 圆角 113">
            <a:extLst>
              <a:ext uri="{FF2B5EF4-FFF2-40B4-BE49-F238E27FC236}">
                <a16:creationId xmlns:a16="http://schemas.microsoft.com/office/drawing/2014/main" id="{CC8FB9FD-8E46-89BE-F229-102B88D50919}"/>
              </a:ext>
            </a:extLst>
          </p:cNvPr>
          <p:cNvSpPr/>
          <p:nvPr>
            <p:custDataLst>
              <p:tags r:id="rId2"/>
            </p:custDataLst>
          </p:nvPr>
        </p:nvSpPr>
        <p:spPr>
          <a:xfrm>
            <a:off x="663738" y="3187819"/>
            <a:ext cx="5012369" cy="683989"/>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13" name="文本框 12">
            <a:extLst>
              <a:ext uri="{FF2B5EF4-FFF2-40B4-BE49-F238E27FC236}">
                <a16:creationId xmlns:a16="http://schemas.microsoft.com/office/drawing/2014/main" id="{0759975E-78AA-75D1-FEA3-1E48CA267E01}"/>
              </a:ext>
            </a:extLst>
          </p:cNvPr>
          <p:cNvSpPr txBox="1"/>
          <p:nvPr/>
        </p:nvSpPr>
        <p:spPr>
          <a:xfrm>
            <a:off x="658023" y="3193800"/>
            <a:ext cx="5007261" cy="646331"/>
          </a:xfrm>
          <a:prstGeom prst="rect">
            <a:avLst/>
          </a:prstGeom>
          <a:noFill/>
        </p:spPr>
        <p:txBody>
          <a:bodyPr wrap="square">
            <a:spAutoFit/>
          </a:bodyPr>
          <a:lstStyle/>
          <a:p>
            <a:r>
              <a:rPr lang="zh-CN" altLang="en-US" kern="100" dirty="0">
                <a:latin typeface="FangSong" panose="02010609060101010101" pitchFamily="49" charset="-122"/>
                <a:ea typeface="FangSong" panose="02010609060101010101" pitchFamily="49" charset="-122"/>
                <a:cs typeface="Times New Roman" panose="02020603050405020304" pitchFamily="18" charset="0"/>
              </a:rPr>
              <a:t>早期人类文明的算力是手动计算，例如古代中国，使用算筹与算盘对数据进行记录和运算。</a:t>
            </a:r>
            <a:endParaRPr lang="en-US" altLang="zh-CN" kern="100" dirty="0">
              <a:latin typeface="FangSong" panose="02010609060101010101" pitchFamily="49" charset="-122"/>
              <a:ea typeface="FangSong" panose="02010609060101010101" pitchFamily="49" charset="-122"/>
              <a:cs typeface="Times New Roman" panose="02020603050405020304" pitchFamily="18" charset="0"/>
            </a:endParaRPr>
          </a:p>
        </p:txBody>
      </p:sp>
      <p:cxnSp>
        <p:nvCxnSpPr>
          <p:cNvPr id="4" name="直线连接符 3">
            <a:extLst>
              <a:ext uri="{FF2B5EF4-FFF2-40B4-BE49-F238E27FC236}">
                <a16:creationId xmlns:a16="http://schemas.microsoft.com/office/drawing/2014/main" id="{4D2395B8-BE8E-3A63-BA2A-2F17D9FCBA12}"/>
              </a:ext>
            </a:extLst>
          </p:cNvPr>
          <p:cNvCxnSpPr>
            <a:cxnSpLocks/>
            <a:endCxn id="25" idx="4"/>
          </p:cNvCxnSpPr>
          <p:nvPr/>
        </p:nvCxnSpPr>
        <p:spPr>
          <a:xfrm>
            <a:off x="371852" y="3539957"/>
            <a:ext cx="2554" cy="2770129"/>
          </a:xfrm>
          <a:prstGeom prst="line">
            <a:avLst/>
          </a:prstGeom>
          <a:ln w="38100">
            <a:solidFill>
              <a:srgbClr val="940000"/>
            </a:solidFill>
          </a:ln>
        </p:spPr>
        <p:style>
          <a:lnRef idx="1">
            <a:schemeClr val="accent1"/>
          </a:lnRef>
          <a:fillRef idx="0">
            <a:schemeClr val="accent1"/>
          </a:fillRef>
          <a:effectRef idx="0">
            <a:schemeClr val="accent1"/>
          </a:effectRef>
          <a:fontRef idx="minor">
            <a:schemeClr val="tx1"/>
          </a:fontRef>
        </p:style>
      </p:cxnSp>
      <p:sp>
        <p:nvSpPr>
          <p:cNvPr id="23" name="椭圆 22">
            <a:extLst>
              <a:ext uri="{FF2B5EF4-FFF2-40B4-BE49-F238E27FC236}">
                <a16:creationId xmlns:a16="http://schemas.microsoft.com/office/drawing/2014/main" id="{5F90437B-AC03-0068-0AB1-EBC08B8B6C90}"/>
              </a:ext>
            </a:extLst>
          </p:cNvPr>
          <p:cNvSpPr/>
          <p:nvPr/>
        </p:nvSpPr>
        <p:spPr>
          <a:xfrm>
            <a:off x="228600" y="3366946"/>
            <a:ext cx="300038" cy="300038"/>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24" name="椭圆 23">
            <a:extLst>
              <a:ext uri="{FF2B5EF4-FFF2-40B4-BE49-F238E27FC236}">
                <a16:creationId xmlns:a16="http://schemas.microsoft.com/office/drawing/2014/main" id="{FB3690C7-EB7D-5C3B-0E1A-B202064A3C92}"/>
              </a:ext>
            </a:extLst>
          </p:cNvPr>
          <p:cNvSpPr/>
          <p:nvPr/>
        </p:nvSpPr>
        <p:spPr>
          <a:xfrm>
            <a:off x="215403" y="4671832"/>
            <a:ext cx="300038" cy="300037"/>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25" name="椭圆 24">
            <a:extLst>
              <a:ext uri="{FF2B5EF4-FFF2-40B4-BE49-F238E27FC236}">
                <a16:creationId xmlns:a16="http://schemas.microsoft.com/office/drawing/2014/main" id="{CE391866-98AE-831B-D36A-AE5D6ABC5A81}"/>
              </a:ext>
            </a:extLst>
          </p:cNvPr>
          <p:cNvSpPr/>
          <p:nvPr/>
        </p:nvSpPr>
        <p:spPr>
          <a:xfrm>
            <a:off x="224387" y="6010049"/>
            <a:ext cx="300038" cy="300037"/>
          </a:xfrm>
          <a:prstGeom prst="ellipse">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29" name="文本框 28">
            <a:extLst>
              <a:ext uri="{FF2B5EF4-FFF2-40B4-BE49-F238E27FC236}">
                <a16:creationId xmlns:a16="http://schemas.microsoft.com/office/drawing/2014/main" id="{C088E641-C8FB-A446-2B02-4CCD24348CC1}"/>
              </a:ext>
            </a:extLst>
          </p:cNvPr>
          <p:cNvSpPr txBox="1"/>
          <p:nvPr/>
        </p:nvSpPr>
        <p:spPr>
          <a:xfrm>
            <a:off x="305102" y="1985799"/>
            <a:ext cx="11581796" cy="646331"/>
          </a:xfrm>
          <a:prstGeom prst="rect">
            <a:avLst/>
          </a:prstGeom>
          <a:noFill/>
        </p:spPr>
        <p:txBody>
          <a:bodyPr wrap="square">
            <a:spAutoFit/>
          </a:bodyPr>
          <a:lstStyle/>
          <a:p>
            <a:r>
              <a:rPr lang="zh-CN" altLang="en-US" b="1" kern="100" spc="40" dirty="0">
                <a:latin typeface="FangSong" panose="02010609060101010101" pitchFamily="49" charset="-122"/>
                <a:ea typeface="FangSong" panose="02010609060101010101" pitchFamily="49" charset="-122"/>
                <a:cs typeface="Times New Roman" panose="02020603050405020304" pitchFamily="18" charset="0"/>
              </a:rPr>
              <a:t>世界的本质是能量以及以信息为核心的能量法则，人类的科技发展史就是不断提升对能量和信息的获取、使用能力</a:t>
            </a:r>
            <a:r>
              <a:rPr lang="zh-CN" altLang="en-US" b="1" dirty="0"/>
              <a:t>。</a:t>
            </a:r>
            <a:endParaRPr lang="en-US" altLang="zh-CN" b="1" dirty="0"/>
          </a:p>
        </p:txBody>
      </p:sp>
      <p:sp>
        <p:nvSpPr>
          <p:cNvPr id="31" name="矩形: 圆角 113">
            <a:extLst>
              <a:ext uri="{FF2B5EF4-FFF2-40B4-BE49-F238E27FC236}">
                <a16:creationId xmlns:a16="http://schemas.microsoft.com/office/drawing/2014/main" id="{42E70590-7640-5243-E3C4-38099336A104}"/>
              </a:ext>
            </a:extLst>
          </p:cNvPr>
          <p:cNvSpPr/>
          <p:nvPr>
            <p:custDataLst>
              <p:tags r:id="rId3"/>
            </p:custDataLst>
          </p:nvPr>
        </p:nvSpPr>
        <p:spPr>
          <a:xfrm>
            <a:off x="632074" y="4464790"/>
            <a:ext cx="5044033" cy="714122"/>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32" name="文本框 31">
            <a:extLst>
              <a:ext uri="{FF2B5EF4-FFF2-40B4-BE49-F238E27FC236}">
                <a16:creationId xmlns:a16="http://schemas.microsoft.com/office/drawing/2014/main" id="{34176D6D-4514-9DD6-EB6E-7B80E77D0758}"/>
              </a:ext>
            </a:extLst>
          </p:cNvPr>
          <p:cNvSpPr txBox="1"/>
          <p:nvPr/>
        </p:nvSpPr>
        <p:spPr>
          <a:xfrm>
            <a:off x="709133" y="4498685"/>
            <a:ext cx="5005074" cy="646331"/>
          </a:xfrm>
          <a:prstGeom prst="rect">
            <a:avLst/>
          </a:prstGeom>
          <a:noFill/>
        </p:spPr>
        <p:txBody>
          <a:bodyPr wrap="square">
            <a:spAutoFit/>
          </a:bodyPr>
          <a:lstStyle/>
          <a:p>
            <a:r>
              <a:rPr lang="zh-CN" altLang="en-US" kern="100" dirty="0">
                <a:latin typeface="FangSong" panose="02010609060101010101" pitchFamily="49" charset="-122"/>
                <a:ea typeface="FangSong" panose="02010609060101010101" pitchFamily="49" charset="-122"/>
                <a:cs typeface="Times New Roman" panose="02020603050405020304" pitchFamily="18" charset="0"/>
              </a:rPr>
              <a:t>工业革命后，西方学者与发明家开始利用机械装置模拟人脑思维过程，进行数学运算。</a:t>
            </a:r>
            <a:endParaRPr lang="en-US" altLang="zh-CN" kern="100" dirty="0">
              <a:latin typeface="FangSong" panose="02010609060101010101" pitchFamily="49" charset="-122"/>
              <a:ea typeface="FangSong" panose="02010609060101010101" pitchFamily="49" charset="-122"/>
              <a:cs typeface="Times New Roman" panose="02020603050405020304" pitchFamily="18" charset="0"/>
            </a:endParaRPr>
          </a:p>
        </p:txBody>
      </p:sp>
      <p:sp>
        <p:nvSpPr>
          <p:cNvPr id="34" name="文本框 33">
            <a:extLst>
              <a:ext uri="{FF2B5EF4-FFF2-40B4-BE49-F238E27FC236}">
                <a16:creationId xmlns:a16="http://schemas.microsoft.com/office/drawing/2014/main" id="{124D66A8-2650-4CE6-0403-F495043D94A5}"/>
              </a:ext>
            </a:extLst>
          </p:cNvPr>
          <p:cNvSpPr txBox="1"/>
          <p:nvPr/>
        </p:nvSpPr>
        <p:spPr>
          <a:xfrm>
            <a:off x="632074" y="5675411"/>
            <a:ext cx="5071097" cy="923330"/>
          </a:xfrm>
          <a:prstGeom prst="rect">
            <a:avLst/>
          </a:prstGeom>
          <a:noFill/>
        </p:spPr>
        <p:txBody>
          <a:bodyPr wrap="square">
            <a:spAutoFit/>
          </a:bodyPr>
          <a:lstStyle/>
          <a:p>
            <a:pPr>
              <a:spcAft>
                <a:spcPts val="600"/>
              </a:spcAft>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真正的现代意义上的算力，指的是信息革命后，通过计算机信息系统处理数据的计算能力，即计算机信息系统处理数据能力。</a:t>
            </a:r>
            <a:endParaRPr lang="en-US" altLang="zh-CN" kern="100" dirty="0">
              <a:latin typeface="KaiTi" panose="02010609060101010101" pitchFamily="49" charset="-122"/>
              <a:ea typeface="KaiTi" panose="02010609060101010101" pitchFamily="49" charset="-122"/>
              <a:cs typeface="Times New Roman" panose="02020603050405020304" pitchFamily="18" charset="0"/>
            </a:endParaRPr>
          </a:p>
        </p:txBody>
      </p:sp>
      <p:sp>
        <p:nvSpPr>
          <p:cNvPr id="5" name="圆角矩形 4">
            <a:extLst>
              <a:ext uri="{FF2B5EF4-FFF2-40B4-BE49-F238E27FC236}">
                <a16:creationId xmlns:a16="http://schemas.microsoft.com/office/drawing/2014/main" id="{1E13C8A0-C1CB-2A2C-4093-DC604984FA41}"/>
              </a:ext>
            </a:extLst>
          </p:cNvPr>
          <p:cNvSpPr/>
          <p:nvPr/>
        </p:nvSpPr>
        <p:spPr>
          <a:xfrm>
            <a:off x="295618" y="1915254"/>
            <a:ext cx="11591280" cy="831122"/>
          </a:xfrm>
          <a:prstGeom prst="roundRect">
            <a:avLst/>
          </a:prstGeom>
          <a:noFill/>
          <a:ln w="38100">
            <a:solidFill>
              <a:srgbClr val="94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sp>
        <p:nvSpPr>
          <p:cNvPr id="11" name="下箭头 10">
            <a:extLst>
              <a:ext uri="{FF2B5EF4-FFF2-40B4-BE49-F238E27FC236}">
                <a16:creationId xmlns:a16="http://schemas.microsoft.com/office/drawing/2014/main" id="{32DBD48B-8759-5E28-0EA0-50EA8C245F0E}"/>
              </a:ext>
            </a:extLst>
          </p:cNvPr>
          <p:cNvSpPr/>
          <p:nvPr/>
        </p:nvSpPr>
        <p:spPr>
          <a:xfrm>
            <a:off x="2723322" y="3975210"/>
            <a:ext cx="238539" cy="417885"/>
          </a:xfrm>
          <a:prstGeom prst="downArrow">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下箭头 11">
            <a:extLst>
              <a:ext uri="{FF2B5EF4-FFF2-40B4-BE49-F238E27FC236}">
                <a16:creationId xmlns:a16="http://schemas.microsoft.com/office/drawing/2014/main" id="{088F7821-549F-1264-E06F-9C3C13966C25}"/>
              </a:ext>
            </a:extLst>
          </p:cNvPr>
          <p:cNvSpPr/>
          <p:nvPr/>
        </p:nvSpPr>
        <p:spPr>
          <a:xfrm>
            <a:off x="2716697" y="5240792"/>
            <a:ext cx="238539" cy="417885"/>
          </a:xfrm>
          <a:prstGeom prst="downArrow">
            <a:avLst/>
          </a:prstGeom>
          <a:solidFill>
            <a:srgbClr val="940000"/>
          </a:solidFill>
          <a:ln>
            <a:solidFill>
              <a:srgbClr val="94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 name="直线连接符 15">
            <a:extLst>
              <a:ext uri="{FF2B5EF4-FFF2-40B4-BE49-F238E27FC236}">
                <a16:creationId xmlns:a16="http://schemas.microsoft.com/office/drawing/2014/main" id="{9CAA5BEF-BEA5-0A52-4B8D-AC68A3A5D6B9}"/>
              </a:ext>
            </a:extLst>
          </p:cNvPr>
          <p:cNvCxnSpPr>
            <a:cxnSpLocks/>
            <a:stCxn id="23" idx="6"/>
            <a:endCxn id="13" idx="1"/>
          </p:cNvCxnSpPr>
          <p:nvPr/>
        </p:nvCxnSpPr>
        <p:spPr>
          <a:xfrm>
            <a:off x="528638" y="3516965"/>
            <a:ext cx="129385" cy="1"/>
          </a:xfrm>
          <a:prstGeom prst="line">
            <a:avLst/>
          </a:prstGeom>
          <a:ln w="381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20" name="直线连接符 19">
            <a:extLst>
              <a:ext uri="{FF2B5EF4-FFF2-40B4-BE49-F238E27FC236}">
                <a16:creationId xmlns:a16="http://schemas.microsoft.com/office/drawing/2014/main" id="{739E8CA4-0E29-0AAE-B58C-EF9591009916}"/>
              </a:ext>
            </a:extLst>
          </p:cNvPr>
          <p:cNvCxnSpPr>
            <a:cxnSpLocks/>
            <a:stCxn id="24" idx="6"/>
            <a:endCxn id="31" idx="1"/>
          </p:cNvCxnSpPr>
          <p:nvPr/>
        </p:nvCxnSpPr>
        <p:spPr>
          <a:xfrm>
            <a:off x="515441" y="4821851"/>
            <a:ext cx="116633" cy="0"/>
          </a:xfrm>
          <a:prstGeom prst="line">
            <a:avLst/>
          </a:prstGeom>
          <a:ln w="381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39" name="直线连接符 38">
            <a:extLst>
              <a:ext uri="{FF2B5EF4-FFF2-40B4-BE49-F238E27FC236}">
                <a16:creationId xmlns:a16="http://schemas.microsoft.com/office/drawing/2014/main" id="{46D760B9-339E-5E89-89CA-A635B11735F5}"/>
              </a:ext>
            </a:extLst>
          </p:cNvPr>
          <p:cNvCxnSpPr>
            <a:cxnSpLocks/>
            <a:stCxn id="25" idx="6"/>
            <a:endCxn id="14" idx="1"/>
          </p:cNvCxnSpPr>
          <p:nvPr/>
        </p:nvCxnSpPr>
        <p:spPr>
          <a:xfrm>
            <a:off x="524425" y="6160068"/>
            <a:ext cx="80585" cy="0"/>
          </a:xfrm>
          <a:prstGeom prst="line">
            <a:avLst/>
          </a:prstGeom>
          <a:ln w="38100">
            <a:solidFill>
              <a:srgbClr val="940000"/>
            </a:solidFill>
          </a:ln>
        </p:spPr>
        <p:style>
          <a:lnRef idx="1">
            <a:schemeClr val="accent1"/>
          </a:lnRef>
          <a:fillRef idx="0">
            <a:schemeClr val="accent1"/>
          </a:fillRef>
          <a:effectRef idx="0">
            <a:schemeClr val="accent1"/>
          </a:effectRef>
          <a:fontRef idx="minor">
            <a:schemeClr val="tx1"/>
          </a:fontRef>
        </p:style>
      </p:cxnSp>
      <p:pic>
        <p:nvPicPr>
          <p:cNvPr id="17" name="图片 16">
            <a:extLst>
              <a:ext uri="{FF2B5EF4-FFF2-40B4-BE49-F238E27FC236}">
                <a16:creationId xmlns:a16="http://schemas.microsoft.com/office/drawing/2014/main" id="{16F1BFF1-7A71-31CA-B92B-0DCB16F74E27}"/>
              </a:ext>
            </a:extLst>
          </p:cNvPr>
          <p:cNvPicPr>
            <a:picLocks noChangeAspect="1"/>
          </p:cNvPicPr>
          <p:nvPr/>
        </p:nvPicPr>
        <p:blipFill>
          <a:blip r:embed="rId8"/>
          <a:stretch>
            <a:fillRect/>
          </a:stretch>
        </p:blipFill>
        <p:spPr>
          <a:xfrm>
            <a:off x="6200914" y="3001105"/>
            <a:ext cx="5114820" cy="3468841"/>
          </a:xfrm>
          <a:prstGeom prst="rect">
            <a:avLst/>
          </a:prstGeom>
        </p:spPr>
      </p:pic>
      <p:sp>
        <p:nvSpPr>
          <p:cNvPr id="27" name="文本框 26">
            <a:extLst>
              <a:ext uri="{FF2B5EF4-FFF2-40B4-BE49-F238E27FC236}">
                <a16:creationId xmlns:a16="http://schemas.microsoft.com/office/drawing/2014/main" id="{0A07C70F-D794-B71F-B7DE-3A49B5CC2D3D}"/>
              </a:ext>
            </a:extLst>
          </p:cNvPr>
          <p:cNvSpPr txBox="1"/>
          <p:nvPr/>
        </p:nvSpPr>
        <p:spPr>
          <a:xfrm>
            <a:off x="8502896" y="6598741"/>
            <a:ext cx="6168188" cy="276999"/>
          </a:xfrm>
          <a:prstGeom prst="rect">
            <a:avLst/>
          </a:prstGeom>
          <a:noFill/>
        </p:spPr>
        <p:txBody>
          <a:bodyPr wrap="square">
            <a:spAutoFit/>
          </a:bodyPr>
          <a:lstStyle/>
          <a:p>
            <a:r>
              <a:rPr lang="zh-CN" altLang="en-US" sz="1200" dirty="0">
                <a:solidFill>
                  <a:schemeClr val="bg1">
                    <a:lumMod val="65000"/>
                  </a:schemeClr>
                </a:solidFill>
              </a:rPr>
              <a:t>图源：</a:t>
            </a:r>
            <a:r>
              <a:rPr lang="en-US" altLang="zh-CN" sz="1200" dirty="0">
                <a:solidFill>
                  <a:schemeClr val="bg1">
                    <a:lumMod val="65000"/>
                  </a:schemeClr>
                </a:solidFill>
              </a:rPr>
              <a:t>《</a:t>
            </a:r>
            <a:r>
              <a:rPr lang="zh-CN" altLang="en-US" sz="1200" dirty="0">
                <a:solidFill>
                  <a:schemeClr val="bg1">
                    <a:lumMod val="65000"/>
                  </a:schemeClr>
                </a:solidFill>
              </a:rPr>
              <a:t>泛在算力：智能社会的基石</a:t>
            </a:r>
            <a:r>
              <a:rPr lang="en-US" altLang="zh-CN" sz="1200" dirty="0">
                <a:solidFill>
                  <a:schemeClr val="bg1">
                    <a:lumMod val="65000"/>
                  </a:schemeClr>
                </a:solidFill>
              </a:rPr>
              <a:t>》 </a:t>
            </a:r>
            <a:r>
              <a:rPr lang="zh-CN" altLang="en-US" sz="1200" dirty="0">
                <a:solidFill>
                  <a:schemeClr val="bg1">
                    <a:lumMod val="65000"/>
                  </a:schemeClr>
                </a:solidFill>
              </a:rPr>
              <a:t>华为立场文件</a:t>
            </a:r>
          </a:p>
        </p:txBody>
      </p:sp>
    </p:spTree>
    <p:extLst>
      <p:ext uri="{BB962C8B-B14F-4D97-AF65-F5344CB8AC3E}">
        <p14:creationId xmlns:p14="http://schemas.microsoft.com/office/powerpoint/2010/main" val="2976510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500"/>
                                        <p:tgtEl>
                                          <p:spTgt spid="3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cBhvr additive="base">
                                        <p:cTn id="17" dur="500" fill="hold"/>
                                        <p:tgtEl>
                                          <p:spTgt spid="34"/>
                                        </p:tgtEl>
                                        <p:attrNameLst>
                                          <p:attrName>ppt_x</p:attrName>
                                        </p:attrNameLst>
                                      </p:cBhvr>
                                      <p:tavLst>
                                        <p:tav tm="0">
                                          <p:val>
                                            <p:strVal val="#ppt_x"/>
                                          </p:val>
                                        </p:tav>
                                        <p:tav tm="100000">
                                          <p:val>
                                            <p:strVal val="#ppt_x"/>
                                          </p:val>
                                        </p:tav>
                                      </p:tavLst>
                                    </p:anim>
                                    <p:anim calcmode="lin" valueType="num">
                                      <p:cBhvr additive="base">
                                        <p:cTn id="1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2" grpId="0"/>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图片 3">
            <a:extLst>
              <a:ext uri="{FF2B5EF4-FFF2-40B4-BE49-F238E27FC236}">
                <a16:creationId xmlns:a16="http://schemas.microsoft.com/office/drawing/2014/main" id="{79131D2B-FF1B-5CC8-C9EF-EC29E53BBD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FontTx/>
              <a:buNone/>
            </a:pP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二</a:t>
            </a:r>
            <a:r>
              <a:rPr lang="zh-CN" altLang="zh-CN" sz="2400" b="1" dirty="0">
                <a:solidFill>
                  <a:srgbClr val="FFFFFF"/>
                </a:solidFill>
                <a:latin typeface="SourceHanSansSC-Regular" pitchFamily="34" charset="-128"/>
                <a:ea typeface="SourceHanSansSC-Regular" pitchFamily="34" charset="-128"/>
              </a:rPr>
              <a:t>）</a:t>
            </a:r>
            <a:r>
              <a:rPr lang="zh-CN" altLang="en-US" sz="2400" b="1" dirty="0">
                <a:solidFill>
                  <a:srgbClr val="FFFFFF"/>
                </a:solidFill>
                <a:latin typeface="SourceHanSansSC-Regular" pitchFamily="34" charset="-128"/>
                <a:ea typeface="SourceHanSansSC-Regular" pitchFamily="34" charset="-128"/>
              </a:rPr>
              <a:t>算力的发展</a:t>
            </a:r>
          </a:p>
        </p:txBody>
      </p:sp>
      <p:sp>
        <p:nvSpPr>
          <p:cNvPr id="3" name="矩形: 圆角 113">
            <a:extLst>
              <a:ext uri="{FF2B5EF4-FFF2-40B4-BE49-F238E27FC236}">
                <a16:creationId xmlns:a16="http://schemas.microsoft.com/office/drawing/2014/main" id="{A0E7D486-7DBD-5FC3-45CD-5DDFB96B1DD9}"/>
              </a:ext>
            </a:extLst>
          </p:cNvPr>
          <p:cNvSpPr/>
          <p:nvPr>
            <p:custDataLst>
              <p:tags r:id="rId1"/>
            </p:custDataLst>
          </p:nvPr>
        </p:nvSpPr>
        <p:spPr>
          <a:xfrm>
            <a:off x="5848290" y="1801247"/>
            <a:ext cx="6222896" cy="4833746"/>
          </a:xfrm>
          <a:prstGeom prst="roundRect">
            <a:avLst>
              <a:gd name="adj" fmla="val 11933"/>
            </a:avLst>
          </a:prstGeom>
          <a:solidFill>
            <a:srgbClr val="940000">
              <a:alpha val="78824"/>
            </a:srgbClr>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36" name="文本框 35">
            <a:extLst>
              <a:ext uri="{FF2B5EF4-FFF2-40B4-BE49-F238E27FC236}">
                <a16:creationId xmlns:a16="http://schemas.microsoft.com/office/drawing/2014/main" id="{598C6B57-12FB-0A26-A568-1296A88059A6}"/>
              </a:ext>
            </a:extLst>
          </p:cNvPr>
          <p:cNvSpPr txBox="1"/>
          <p:nvPr/>
        </p:nvSpPr>
        <p:spPr>
          <a:xfrm>
            <a:off x="5879248" y="1965715"/>
            <a:ext cx="6191938" cy="5032147"/>
          </a:xfrm>
          <a:prstGeom prst="rect">
            <a:avLst/>
          </a:prstGeom>
          <a:noFill/>
        </p:spPr>
        <p:txBody>
          <a:bodyPr wrap="square">
            <a:spAutoFit/>
          </a:bodyPr>
          <a:lstStyle/>
          <a:p>
            <a:pPr marL="285750" indent="-285750">
              <a:spcAft>
                <a:spcPts val="600"/>
              </a:spcAft>
              <a:buFont typeface="Wingdings" pitchFamily="2" charset="2"/>
              <a:buChar char="l"/>
            </a:pP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中国工程院院士、之江实验室主任王坚在</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从电力时代到算力时代</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主题报告中，</a:t>
            </a:r>
            <a:r>
              <a:rPr lang="zh-CN" altLang="en-US" b="1" kern="100" dirty="0">
                <a:solidFill>
                  <a:schemeClr val="bg1"/>
                </a:solidFill>
                <a:effectLst>
                  <a:outerShdw blurRad="38100" dist="38100" dir="2700000" algn="tl">
                    <a:srgbClr val="000000">
                      <a:alpha val="43137"/>
                    </a:srgbClr>
                  </a:outerShdw>
                </a:effectLst>
                <a:latin typeface="KaiTi" panose="02010609060101010101" pitchFamily="49" charset="-122"/>
                <a:ea typeface="KaiTi" panose="02010609060101010101" pitchFamily="49" charset="-122"/>
                <a:cs typeface="Times New Roman" panose="02020603050405020304" pitchFamily="18" charset="0"/>
              </a:rPr>
              <a:t>以电力类比算力</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，指出我们目前正处于由“电力时代”向“算力时代”的演进过程中，衡量一个国家和地区经济发展实力的标准，正在从电力消耗变成算力消耗。（王坚，</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2018</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a:t>
            </a:r>
          </a:p>
          <a:p>
            <a:pPr marL="285750" indent="-285750">
              <a:spcAft>
                <a:spcPts val="600"/>
              </a:spcAft>
              <a:buFont typeface="Wingdings" pitchFamily="2" charset="2"/>
              <a:buChar char="l"/>
            </a:pP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人工智能之父约翰</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麦卡锡曾提出计算将作为一种公用事业。（</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John McCarthy</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1961</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 算力将如同水、电、气一样可以随时取用（</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Dimitri, N. 2020</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a:t>
            </a:r>
            <a:endPar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endParaRPr>
          </a:p>
          <a:p>
            <a:pPr marL="285750" indent="-285750">
              <a:spcAft>
                <a:spcPts val="600"/>
              </a:spcAft>
              <a:buFont typeface="Wingdings" pitchFamily="2" charset="2"/>
              <a:buChar char="l"/>
            </a:pP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计算力作为核心生产力，从微观和宏观层面都对经济发展产生了重大的影响。各个国家或地区的</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GDP</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大小和服务器出货数量呈现出明显的正线性相关。</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《2022-2023</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全球计算力指数评估报告</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指出，</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15</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个样本国家的计算力指数平均每提高</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1</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点，国家的数字经济和</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GDP</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将分别增长</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3.6‰</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和</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1.7‰</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。算力是衡量经济社会发展的重要指标，数据作为数字经济世界的新生产要素，助推算力成为数字时代名副其实的新质生产力。（浪潮，清华全球产业院，</a:t>
            </a:r>
            <a:r>
              <a:rPr lang="en-US" altLang="zh-CN"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2023</a:t>
            </a:r>
            <a:r>
              <a:rPr lang="zh-CN" altLang="en-US" kern="100" dirty="0">
                <a:solidFill>
                  <a:schemeClr val="bg1"/>
                </a:solidFill>
                <a:latin typeface="KaiTi" panose="02010609060101010101" pitchFamily="49" charset="-122"/>
                <a:ea typeface="KaiTi" panose="02010609060101010101" pitchFamily="49" charset="-122"/>
                <a:cs typeface="Times New Roman" panose="02020603050405020304" pitchFamily="18" charset="0"/>
              </a:rPr>
              <a:t>）</a:t>
            </a:r>
          </a:p>
          <a:p>
            <a:pPr marL="285750" indent="-285750">
              <a:spcAft>
                <a:spcPts val="600"/>
              </a:spcAft>
              <a:buFont typeface="Arial" panose="020B0604020202020204" pitchFamily="34" charset="0"/>
              <a:buChar char="•"/>
            </a:pPr>
            <a:endParaRPr lang="en-US" altLang="zh-CN" kern="100" dirty="0">
              <a:latin typeface="KaiTi" panose="02010609060101010101" pitchFamily="49" charset="-122"/>
              <a:ea typeface="KaiTi" panose="02010609060101010101" pitchFamily="49" charset="-122"/>
              <a:cs typeface="Times New Roman" panose="02020603050405020304" pitchFamily="18" charset="0"/>
            </a:endParaRPr>
          </a:p>
        </p:txBody>
      </p:sp>
      <p:pic>
        <p:nvPicPr>
          <p:cNvPr id="7" name="图片 6">
            <a:extLst>
              <a:ext uri="{FF2B5EF4-FFF2-40B4-BE49-F238E27FC236}">
                <a16:creationId xmlns:a16="http://schemas.microsoft.com/office/drawing/2014/main" id="{28D57094-6C24-4E35-C12F-8F8F007977A4}"/>
              </a:ext>
            </a:extLst>
          </p:cNvPr>
          <p:cNvPicPr>
            <a:picLocks noChangeAspect="1"/>
          </p:cNvPicPr>
          <p:nvPr/>
        </p:nvPicPr>
        <p:blipFill rotWithShape="1">
          <a:blip r:embed="rId6"/>
          <a:srcRect l="17111" t="27368" r="11638" b="45311"/>
          <a:stretch/>
        </p:blipFill>
        <p:spPr>
          <a:xfrm>
            <a:off x="255315" y="2823395"/>
            <a:ext cx="5356711" cy="2789450"/>
          </a:xfrm>
          <a:prstGeom prst="rect">
            <a:avLst/>
          </a:prstGeom>
        </p:spPr>
      </p:pic>
      <p:sp>
        <p:nvSpPr>
          <p:cNvPr id="15" name="文本框 14">
            <a:extLst>
              <a:ext uri="{FF2B5EF4-FFF2-40B4-BE49-F238E27FC236}">
                <a16:creationId xmlns:a16="http://schemas.microsoft.com/office/drawing/2014/main" id="{1E6EDF17-DC1E-536F-762E-B91EDB1F3679}"/>
              </a:ext>
            </a:extLst>
          </p:cNvPr>
          <p:cNvSpPr txBox="1"/>
          <p:nvPr/>
        </p:nvSpPr>
        <p:spPr>
          <a:xfrm>
            <a:off x="-19050" y="6581117"/>
            <a:ext cx="6168188" cy="276999"/>
          </a:xfrm>
          <a:prstGeom prst="rect">
            <a:avLst/>
          </a:prstGeom>
          <a:noFill/>
        </p:spPr>
        <p:txBody>
          <a:bodyPr wrap="square">
            <a:spAutoFit/>
          </a:bodyPr>
          <a:lstStyle/>
          <a:p>
            <a:r>
              <a:rPr lang="zh-CN" altLang="en-US" sz="1200" dirty="0">
                <a:solidFill>
                  <a:schemeClr val="bg1">
                    <a:lumMod val="65000"/>
                  </a:schemeClr>
                </a:solidFill>
              </a:rPr>
              <a:t>图源：浪潮信息、清华全球产业院：</a:t>
            </a:r>
            <a:r>
              <a:rPr lang="en-US" altLang="zh-CN" sz="1200" dirty="0">
                <a:solidFill>
                  <a:schemeClr val="bg1">
                    <a:lumMod val="65000"/>
                  </a:schemeClr>
                </a:solidFill>
              </a:rPr>
              <a:t>《2022-2023</a:t>
            </a:r>
            <a:r>
              <a:rPr lang="zh-CN" altLang="en-US" sz="1200" dirty="0">
                <a:solidFill>
                  <a:schemeClr val="bg1">
                    <a:lumMod val="65000"/>
                  </a:schemeClr>
                </a:solidFill>
              </a:rPr>
              <a:t>全球计算力指数评估报告</a:t>
            </a:r>
            <a:r>
              <a:rPr lang="en-US" altLang="zh-CN" sz="1200" dirty="0">
                <a:solidFill>
                  <a:schemeClr val="bg1">
                    <a:lumMod val="65000"/>
                  </a:schemeClr>
                </a:solidFill>
              </a:rPr>
              <a:t>》</a:t>
            </a:r>
          </a:p>
        </p:txBody>
      </p:sp>
    </p:spTree>
    <p:extLst>
      <p:ext uri="{BB962C8B-B14F-4D97-AF65-F5344CB8AC3E}">
        <p14:creationId xmlns:p14="http://schemas.microsoft.com/office/powerpoint/2010/main" val="3235729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barn(inVertical)">
                                      <p:cBhvr>
                                        <p:cTn id="7" dur="500"/>
                                        <p:tgtEl>
                                          <p:spTgt spid="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6">
                                            <p:txEl>
                                              <p:pRg st="1" end="1"/>
                                            </p:txEl>
                                          </p:spTgt>
                                        </p:tgtEl>
                                        <p:attrNameLst>
                                          <p:attrName>style.visibility</p:attrName>
                                        </p:attrNameLst>
                                      </p:cBhvr>
                                      <p:to>
                                        <p:strVal val="visible"/>
                                      </p:to>
                                    </p:set>
                                    <p:anim calcmode="lin" valueType="num">
                                      <p:cBhvr additive="base">
                                        <p:cTn id="12" dur="500" fill="hold"/>
                                        <p:tgtEl>
                                          <p:spTgt spid="36">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6">
                                            <p:txEl>
                                              <p:pRg st="2" end="2"/>
                                            </p:txEl>
                                          </p:spTgt>
                                        </p:tgtEl>
                                        <p:attrNameLst>
                                          <p:attrName>style.visibility</p:attrName>
                                        </p:attrNameLst>
                                      </p:cBhvr>
                                      <p:to>
                                        <p:strVal val="visible"/>
                                      </p:to>
                                    </p:set>
                                    <p:animEffect transition="in" filter="fade">
                                      <p:cBhvr>
                                        <p:cTn id="18" dur="1000"/>
                                        <p:tgtEl>
                                          <p:spTgt spid="36">
                                            <p:txEl>
                                              <p:pRg st="2" end="2"/>
                                            </p:txEl>
                                          </p:spTgt>
                                        </p:tgtEl>
                                      </p:cBhvr>
                                    </p:animEffect>
                                    <p:anim calcmode="lin" valueType="num">
                                      <p:cBhvr>
                                        <p:cTn id="19" dur="1000" fill="hold"/>
                                        <p:tgtEl>
                                          <p:spTgt spid="36">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图片 3">
            <a:extLst>
              <a:ext uri="{FF2B5EF4-FFF2-40B4-BE49-F238E27FC236}">
                <a16:creationId xmlns:a16="http://schemas.microsoft.com/office/drawing/2014/main" id="{79131D2B-FF1B-5CC8-C9EF-EC29E53BBD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FontTx/>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二</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算力的发展</a:t>
            </a:r>
          </a:p>
        </p:txBody>
      </p:sp>
      <p:sp>
        <p:nvSpPr>
          <p:cNvPr id="14" name="矩形: 圆角 113">
            <a:extLst>
              <a:ext uri="{FF2B5EF4-FFF2-40B4-BE49-F238E27FC236}">
                <a16:creationId xmlns:a16="http://schemas.microsoft.com/office/drawing/2014/main" id="{0041E413-DA0F-E67C-70FE-BF22235CB7F9}"/>
              </a:ext>
            </a:extLst>
          </p:cNvPr>
          <p:cNvSpPr/>
          <p:nvPr>
            <p:custDataLst>
              <p:tags r:id="rId1"/>
            </p:custDataLst>
          </p:nvPr>
        </p:nvSpPr>
        <p:spPr>
          <a:xfrm>
            <a:off x="2772672" y="1792807"/>
            <a:ext cx="9146277" cy="1657249"/>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34" name="文本框 33">
            <a:extLst>
              <a:ext uri="{FF2B5EF4-FFF2-40B4-BE49-F238E27FC236}">
                <a16:creationId xmlns:a16="http://schemas.microsoft.com/office/drawing/2014/main" id="{124D66A8-2650-4CE6-0403-F495043D94A5}"/>
              </a:ext>
            </a:extLst>
          </p:cNvPr>
          <p:cNvSpPr txBox="1"/>
          <p:nvPr/>
        </p:nvSpPr>
        <p:spPr>
          <a:xfrm>
            <a:off x="2810773" y="1836132"/>
            <a:ext cx="9133818" cy="2262158"/>
          </a:xfrm>
          <a:prstGeom prst="rect">
            <a:avLst/>
          </a:prstGeom>
          <a:noFill/>
        </p:spPr>
        <p:txBody>
          <a:bodyPr wrap="square">
            <a:spAutoFit/>
          </a:bodyPr>
          <a:lstStyle/>
          <a:p>
            <a:pPr>
              <a:spcAft>
                <a:spcPts val="600"/>
              </a:spcAft>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领跑者（中美）、追赶者（美日印等）、起步者（其他国家）</a:t>
            </a:r>
          </a:p>
          <a:p>
            <a:pPr>
              <a:spcAft>
                <a:spcPts val="600"/>
              </a:spcAft>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目前国际算力领域，中美两国是领跑者国家，在计算能力和基础设施支持两大子项比其他梯队国家有显著优势。此外，以欧洲国家为主的追赶者国家和领跑者国家的差距也在进一步缩小。在算力领域，起步者国家数量正逐渐减少，印度在</a:t>
            </a:r>
            <a:r>
              <a:rPr lang="en-US" altLang="zh-CN" kern="100" dirty="0">
                <a:latin typeface="FangSong" panose="02010609060101010101" pitchFamily="49" charset="-122"/>
                <a:ea typeface="FangSong" panose="02010609060101010101" pitchFamily="49" charset="-122"/>
                <a:cs typeface="Times New Roman" panose="02020603050405020304" pitchFamily="18" charset="0"/>
              </a:rPr>
              <a:t>2022</a:t>
            </a: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年大幅增加算力及新兴技术的投入，已跻身追赶者国家阵营。</a:t>
            </a:r>
          </a:p>
          <a:p>
            <a:pPr>
              <a:spcAft>
                <a:spcPts val="600"/>
              </a:spcAft>
            </a:pPr>
            <a:endParaRPr lang="en-US" altLang="zh-CN" kern="100" dirty="0">
              <a:latin typeface="KaiTi" panose="02010609060101010101" pitchFamily="49" charset="-122"/>
              <a:ea typeface="KaiTi" panose="02010609060101010101" pitchFamily="49" charset="-122"/>
              <a:cs typeface="Times New Roman" panose="02020603050405020304" pitchFamily="18" charset="0"/>
            </a:endParaRPr>
          </a:p>
          <a:p>
            <a:pPr>
              <a:spcAft>
                <a:spcPts val="600"/>
              </a:spcAft>
            </a:pPr>
            <a:endParaRPr lang="zh-CN" altLang="en-US" kern="100" dirty="0">
              <a:latin typeface="FangSong" panose="02010609060101010101" pitchFamily="49" charset="-122"/>
              <a:ea typeface="FangSong" panose="0201060906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72888AE6-E33C-742F-9A05-B96BFD9F1538}"/>
              </a:ext>
            </a:extLst>
          </p:cNvPr>
          <p:cNvSpPr txBox="1"/>
          <p:nvPr/>
        </p:nvSpPr>
        <p:spPr>
          <a:xfrm>
            <a:off x="273051" y="2276392"/>
            <a:ext cx="8528050" cy="400050"/>
          </a:xfrm>
          <a:prstGeom prst="rect">
            <a:avLst/>
          </a:prstGeom>
          <a:noFill/>
        </p:spPr>
        <p:txBody>
          <a:bodyPr>
            <a:spAutoFit/>
          </a:bodyPr>
          <a:lstStyle/>
          <a:p>
            <a:pPr>
              <a:defRPr/>
            </a:pPr>
            <a:r>
              <a:rPr lang="zh-CN" altLang="en-US" sz="2000" b="1" dirty="0">
                <a:solidFill>
                  <a:srgbClr val="940000"/>
                </a:solidFill>
                <a:latin typeface="SourceHanSansSC-Regular"/>
                <a:ea typeface="SourceHanSansSC-Regular"/>
                <a:cs typeface="+mn-cs"/>
              </a:rPr>
              <a:t>各国算力水平对比</a:t>
            </a:r>
          </a:p>
        </p:txBody>
      </p:sp>
      <p:sp>
        <p:nvSpPr>
          <p:cNvPr id="4" name="矩形 3">
            <a:extLst>
              <a:ext uri="{FF2B5EF4-FFF2-40B4-BE49-F238E27FC236}">
                <a16:creationId xmlns:a16="http://schemas.microsoft.com/office/drawing/2014/main" id="{B6657821-55EB-9551-DB59-13FA0F3D516E}"/>
              </a:ext>
            </a:extLst>
          </p:cNvPr>
          <p:cNvSpPr/>
          <p:nvPr/>
        </p:nvSpPr>
        <p:spPr>
          <a:xfrm>
            <a:off x="339726" y="2676442"/>
            <a:ext cx="2105321" cy="95250"/>
          </a:xfrm>
          <a:prstGeom prst="rect">
            <a:avLst/>
          </a:prstGeom>
          <a:solidFill>
            <a:srgbClr val="AC494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kumimoji="1" lang="zh-CN" altLang="en-US"/>
          </a:p>
        </p:txBody>
      </p:sp>
      <p:pic>
        <p:nvPicPr>
          <p:cNvPr id="7" name="图片 6">
            <a:extLst>
              <a:ext uri="{FF2B5EF4-FFF2-40B4-BE49-F238E27FC236}">
                <a16:creationId xmlns:a16="http://schemas.microsoft.com/office/drawing/2014/main" id="{6E046E9B-C147-3FD6-253E-A46E95DF96A5}"/>
              </a:ext>
            </a:extLst>
          </p:cNvPr>
          <p:cNvPicPr>
            <a:picLocks noChangeAspect="1"/>
          </p:cNvPicPr>
          <p:nvPr/>
        </p:nvPicPr>
        <p:blipFill rotWithShape="1">
          <a:blip r:embed="rId6"/>
          <a:srcRect t="5663" b="4446"/>
          <a:stretch/>
        </p:blipFill>
        <p:spPr>
          <a:xfrm>
            <a:off x="1841499" y="3559749"/>
            <a:ext cx="8528051" cy="3188557"/>
          </a:xfrm>
          <a:prstGeom prst="rect">
            <a:avLst/>
          </a:prstGeom>
        </p:spPr>
      </p:pic>
      <p:sp>
        <p:nvSpPr>
          <p:cNvPr id="8" name="文本框 7">
            <a:extLst>
              <a:ext uri="{FF2B5EF4-FFF2-40B4-BE49-F238E27FC236}">
                <a16:creationId xmlns:a16="http://schemas.microsoft.com/office/drawing/2014/main" id="{6C8A8047-9F55-6A65-5808-BA1AEAE66B75}"/>
              </a:ext>
            </a:extLst>
          </p:cNvPr>
          <p:cNvSpPr txBox="1"/>
          <p:nvPr/>
        </p:nvSpPr>
        <p:spPr>
          <a:xfrm>
            <a:off x="7043738" y="6537448"/>
            <a:ext cx="6168188" cy="276999"/>
          </a:xfrm>
          <a:prstGeom prst="rect">
            <a:avLst/>
          </a:prstGeom>
          <a:noFill/>
        </p:spPr>
        <p:txBody>
          <a:bodyPr wrap="square">
            <a:spAutoFit/>
          </a:bodyPr>
          <a:lstStyle/>
          <a:p>
            <a:r>
              <a:rPr lang="zh-CN" altLang="en-US" sz="1200" dirty="0">
                <a:solidFill>
                  <a:schemeClr val="bg1">
                    <a:lumMod val="65000"/>
                  </a:schemeClr>
                </a:solidFill>
              </a:rPr>
              <a:t>图源：浪潮信息、清华全球产业院：</a:t>
            </a:r>
            <a:r>
              <a:rPr lang="en-US" altLang="zh-CN" sz="1200" dirty="0">
                <a:solidFill>
                  <a:schemeClr val="bg1">
                    <a:lumMod val="65000"/>
                  </a:schemeClr>
                </a:solidFill>
              </a:rPr>
              <a:t>《2022-2023</a:t>
            </a:r>
            <a:r>
              <a:rPr lang="zh-CN" altLang="en-US" sz="1200" dirty="0">
                <a:solidFill>
                  <a:schemeClr val="bg1">
                    <a:lumMod val="65000"/>
                  </a:schemeClr>
                </a:solidFill>
              </a:rPr>
              <a:t>全球计算力指数评估报告</a:t>
            </a:r>
            <a:r>
              <a:rPr lang="en-US" altLang="zh-CN" sz="1200" dirty="0">
                <a:solidFill>
                  <a:schemeClr val="bg1">
                    <a:lumMod val="65000"/>
                  </a:schemeClr>
                </a:solidFill>
              </a:rPr>
              <a:t>》</a:t>
            </a:r>
          </a:p>
        </p:txBody>
      </p:sp>
    </p:spTree>
    <p:extLst>
      <p:ext uri="{BB962C8B-B14F-4D97-AF65-F5344CB8AC3E}">
        <p14:creationId xmlns:p14="http://schemas.microsoft.com/office/powerpoint/2010/main" val="3343452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图片 3">
            <a:extLst>
              <a:ext uri="{FF2B5EF4-FFF2-40B4-BE49-F238E27FC236}">
                <a16:creationId xmlns:a16="http://schemas.microsoft.com/office/drawing/2014/main" id="{79131D2B-FF1B-5CC8-C9EF-EC29E53BBD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FontTx/>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二</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算力的发展</a:t>
            </a:r>
          </a:p>
        </p:txBody>
      </p:sp>
      <p:pic>
        <p:nvPicPr>
          <p:cNvPr id="5" name="图片 4">
            <a:extLst>
              <a:ext uri="{FF2B5EF4-FFF2-40B4-BE49-F238E27FC236}">
                <a16:creationId xmlns:a16="http://schemas.microsoft.com/office/drawing/2014/main" id="{BD4CA8F9-6986-98AC-2187-BAAFC1464816}"/>
              </a:ext>
            </a:extLst>
          </p:cNvPr>
          <p:cNvPicPr>
            <a:picLocks noChangeAspect="1"/>
          </p:cNvPicPr>
          <p:nvPr/>
        </p:nvPicPr>
        <p:blipFill>
          <a:blip r:embed="rId5"/>
          <a:stretch>
            <a:fillRect/>
          </a:stretch>
        </p:blipFill>
        <p:spPr>
          <a:xfrm>
            <a:off x="422030" y="1709738"/>
            <a:ext cx="11496919" cy="4705389"/>
          </a:xfrm>
          <a:prstGeom prst="rect">
            <a:avLst/>
          </a:prstGeom>
        </p:spPr>
      </p:pic>
      <p:sp>
        <p:nvSpPr>
          <p:cNvPr id="6" name="文本框 5">
            <a:extLst>
              <a:ext uri="{FF2B5EF4-FFF2-40B4-BE49-F238E27FC236}">
                <a16:creationId xmlns:a16="http://schemas.microsoft.com/office/drawing/2014/main" id="{EE6DE675-B866-0CAC-9259-DADD06A2342C}"/>
              </a:ext>
            </a:extLst>
          </p:cNvPr>
          <p:cNvSpPr txBox="1"/>
          <p:nvPr/>
        </p:nvSpPr>
        <p:spPr>
          <a:xfrm>
            <a:off x="4123452" y="6498064"/>
            <a:ext cx="8117928" cy="276999"/>
          </a:xfrm>
          <a:prstGeom prst="rect">
            <a:avLst/>
          </a:prstGeom>
          <a:noFill/>
        </p:spPr>
        <p:txBody>
          <a:bodyPr wrap="none" rtlCol="0">
            <a:spAutoFit/>
          </a:bodyPr>
          <a:lstStyle/>
          <a:p>
            <a:r>
              <a:rPr lang="zh-CN" altLang="en-US" sz="1200" dirty="0">
                <a:solidFill>
                  <a:schemeClr val="bg1">
                    <a:lumMod val="65000"/>
                  </a:schemeClr>
                </a:solidFill>
              </a:rPr>
              <a:t>图源：李平、邓洲、张艳芳：</a:t>
            </a:r>
            <a:r>
              <a:rPr lang="en-US" altLang="zh-CN" sz="1200" dirty="0">
                <a:solidFill>
                  <a:schemeClr val="bg1">
                    <a:lumMod val="65000"/>
                  </a:schemeClr>
                </a:solidFill>
              </a:rPr>
              <a:t>《</a:t>
            </a:r>
            <a:r>
              <a:rPr lang="zh-CN" altLang="en-US" sz="1200" dirty="0">
                <a:solidFill>
                  <a:schemeClr val="bg1">
                    <a:lumMod val="65000"/>
                  </a:schemeClr>
                </a:solidFill>
              </a:rPr>
              <a:t>新科技革命和产业变革下全球算力竞争格局及中国对策</a:t>
            </a:r>
            <a:r>
              <a:rPr lang="en-US" altLang="zh-CN" sz="1200" dirty="0">
                <a:solidFill>
                  <a:schemeClr val="bg1">
                    <a:lumMod val="65000"/>
                  </a:schemeClr>
                </a:solidFill>
              </a:rPr>
              <a:t>》</a:t>
            </a:r>
            <a:r>
              <a:rPr lang="zh-CN" altLang="en-US" sz="1200" dirty="0">
                <a:solidFill>
                  <a:schemeClr val="bg1">
                    <a:lumMod val="65000"/>
                  </a:schemeClr>
                </a:solidFill>
              </a:rPr>
              <a:t>，</a:t>
            </a:r>
            <a:r>
              <a:rPr lang="en-US" altLang="zh-CN" sz="1200" dirty="0">
                <a:solidFill>
                  <a:schemeClr val="bg1">
                    <a:lumMod val="65000"/>
                  </a:schemeClr>
                </a:solidFill>
              </a:rPr>
              <a:t>《</a:t>
            </a:r>
            <a:r>
              <a:rPr lang="zh-CN" altLang="en-US" sz="1200" dirty="0">
                <a:solidFill>
                  <a:schemeClr val="bg1">
                    <a:lumMod val="65000"/>
                  </a:schemeClr>
                </a:solidFill>
              </a:rPr>
              <a:t>经济纵横</a:t>
            </a:r>
            <a:r>
              <a:rPr lang="en-US" altLang="zh-CN" sz="1200" dirty="0">
                <a:solidFill>
                  <a:schemeClr val="bg1">
                    <a:lumMod val="65000"/>
                  </a:schemeClr>
                </a:solidFill>
              </a:rPr>
              <a:t>》2021</a:t>
            </a:r>
            <a:r>
              <a:rPr lang="zh-CN" altLang="en-US" sz="1200" dirty="0">
                <a:solidFill>
                  <a:schemeClr val="bg1">
                    <a:lumMod val="65000"/>
                  </a:schemeClr>
                </a:solidFill>
              </a:rPr>
              <a:t>年第</a:t>
            </a:r>
            <a:r>
              <a:rPr lang="en-US" altLang="zh-CN" sz="1200" dirty="0">
                <a:solidFill>
                  <a:schemeClr val="bg1">
                    <a:lumMod val="65000"/>
                  </a:schemeClr>
                </a:solidFill>
              </a:rPr>
              <a:t>4</a:t>
            </a:r>
            <a:r>
              <a:rPr lang="zh-CN" altLang="en-US" sz="1200" dirty="0">
                <a:solidFill>
                  <a:schemeClr val="bg1">
                    <a:lumMod val="65000"/>
                  </a:schemeClr>
                </a:solidFill>
              </a:rPr>
              <a:t>期</a:t>
            </a:r>
          </a:p>
        </p:txBody>
      </p:sp>
    </p:spTree>
    <p:extLst>
      <p:ext uri="{BB962C8B-B14F-4D97-AF65-F5344CB8AC3E}">
        <p14:creationId xmlns:p14="http://schemas.microsoft.com/office/powerpoint/2010/main" val="1560476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图片 3">
            <a:extLst>
              <a:ext uri="{FF2B5EF4-FFF2-40B4-BE49-F238E27FC236}">
                <a16:creationId xmlns:a16="http://schemas.microsoft.com/office/drawing/2014/main" id="{79131D2B-FF1B-5CC8-C9EF-EC29E53BBD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 y="0"/>
            <a:ext cx="12172950" cy="6858000"/>
          </a:xfrm>
          <a:prstGeom prst="rect">
            <a:avLst/>
          </a:prstGeom>
          <a:noFill/>
          <a:ln w="2857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pic>
        <p:nvPicPr>
          <p:cNvPr id="18434" name="图片 1" descr="主楼">
            <a:extLst>
              <a:ext uri="{FF2B5EF4-FFF2-40B4-BE49-F238E27FC236}">
                <a16:creationId xmlns:a16="http://schemas.microsoft.com/office/drawing/2014/main" id="{C023A888-76DB-0F95-F314-A11B37C35DF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83225" y="398463"/>
            <a:ext cx="104298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a:extLst>
              <a:ext uri="{FF2B5EF4-FFF2-40B4-BE49-F238E27FC236}">
                <a16:creationId xmlns:a16="http://schemas.microsoft.com/office/drawing/2014/main" id="{E3493D9E-B877-6279-E8D9-0D6698B75D4E}"/>
              </a:ext>
            </a:extLst>
          </p:cNvPr>
          <p:cNvCxnSpPr/>
          <p:nvPr/>
        </p:nvCxnSpPr>
        <p:spPr>
          <a:xfrm>
            <a:off x="106363"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BBC3C764-77F9-4F47-86E1-7BFA930581E1}"/>
              </a:ext>
            </a:extLst>
          </p:cNvPr>
          <p:cNvCxnSpPr/>
          <p:nvPr/>
        </p:nvCxnSpPr>
        <p:spPr>
          <a:xfrm>
            <a:off x="6662738" y="681038"/>
            <a:ext cx="5256212" cy="0"/>
          </a:xfrm>
          <a:prstGeom prst="line">
            <a:avLst/>
          </a:prstGeom>
          <a:ln w="25400">
            <a:solidFill>
              <a:srgbClr val="940000"/>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E432499E-5589-C3FF-68F8-686F0391937D}"/>
              </a:ext>
            </a:extLst>
          </p:cNvPr>
          <p:cNvSpPr txBox="1"/>
          <p:nvPr/>
        </p:nvSpPr>
        <p:spPr bwMode="auto">
          <a:xfrm>
            <a:off x="11430" y="1085850"/>
            <a:ext cx="12192000" cy="574675"/>
          </a:xfrm>
          <a:prstGeom prst="rect">
            <a:avLst/>
          </a:prstGeom>
          <a:solidFill>
            <a:srgbClr val="940000"/>
          </a:solidFill>
        </p:spPr>
        <p:style>
          <a:lnRef idx="2">
            <a:schemeClr val="accent2">
              <a:shade val="50000"/>
            </a:schemeClr>
          </a:lnRef>
          <a:fillRef idx="1">
            <a:schemeClr val="accent2"/>
          </a:fillRef>
          <a:effectRef idx="0">
            <a:schemeClr val="accent2"/>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gn="ctr" eaLnBrk="1" hangingPunct="1">
              <a:lnSpc>
                <a:spcPct val="300000"/>
              </a:lnSpc>
              <a:defRPr/>
            </a:pPr>
            <a:endParaRPr lang="en-US" altLang="zh-CN" sz="4000" b="1" dirty="0">
              <a:solidFill>
                <a:schemeClr val="bg1"/>
              </a:solidFill>
              <a:latin typeface="仿宋" panose="02010609060101010101" pitchFamily="49" charset="-122"/>
              <a:ea typeface="仿宋" panose="02010609060101010101" pitchFamily="49" charset="-122"/>
            </a:endParaRPr>
          </a:p>
        </p:txBody>
      </p:sp>
      <p:sp>
        <p:nvSpPr>
          <p:cNvPr id="18438" name="文本框 3">
            <a:extLst>
              <a:ext uri="{FF2B5EF4-FFF2-40B4-BE49-F238E27FC236}">
                <a16:creationId xmlns:a16="http://schemas.microsoft.com/office/drawing/2014/main" id="{61766C17-2B3B-16E8-D3A7-986A62971863}"/>
              </a:ext>
            </a:extLst>
          </p:cNvPr>
          <p:cNvSpPr txBox="1">
            <a:spLocks noChangeArrowheads="1"/>
          </p:cNvSpPr>
          <p:nvPr/>
        </p:nvSpPr>
        <p:spPr bwMode="auto">
          <a:xfrm>
            <a:off x="-19050" y="1135063"/>
            <a:ext cx="7062788"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cs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cs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cs typeface="宋体" panose="02010600030101010101" pitchFamily="2" charset="-122"/>
              </a:defRPr>
            </a:lvl9pPr>
          </a:lstStyle>
          <a:p>
            <a:pPr>
              <a:lnSpc>
                <a:spcPct val="110000"/>
              </a:lnSpc>
              <a:spcBef>
                <a:spcPct val="0"/>
              </a:spcBef>
              <a:buNone/>
            </a:pP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一</a:t>
            </a:r>
            <a:r>
              <a:rPr lang="zh-CN" altLang="zh-CN" sz="2400" b="1">
                <a:solidFill>
                  <a:srgbClr val="FFFFFF"/>
                </a:solidFill>
                <a:latin typeface="SourceHanSansSC-Regular" pitchFamily="34" charset="-128"/>
                <a:ea typeface="SourceHanSansSC-Regular" pitchFamily="34" charset="-128"/>
              </a:rPr>
              <a:t>）</a:t>
            </a:r>
            <a:r>
              <a:rPr lang="zh-CN" altLang="en-US" sz="2400" b="1">
                <a:solidFill>
                  <a:srgbClr val="FFFFFF"/>
                </a:solidFill>
                <a:latin typeface="SourceHanSansSC-Regular" pitchFamily="34" charset="-128"/>
                <a:ea typeface="SourceHanSansSC-Regular" pitchFamily="34" charset="-128"/>
              </a:rPr>
              <a:t>算力与算法、大数据</a:t>
            </a:r>
          </a:p>
        </p:txBody>
      </p:sp>
      <p:sp>
        <p:nvSpPr>
          <p:cNvPr id="24" name="矩形: 圆角 113">
            <a:extLst>
              <a:ext uri="{FF2B5EF4-FFF2-40B4-BE49-F238E27FC236}">
                <a16:creationId xmlns:a16="http://schemas.microsoft.com/office/drawing/2014/main" id="{4FFBF20E-A921-45A1-07CE-D65D73F1CA42}"/>
              </a:ext>
            </a:extLst>
          </p:cNvPr>
          <p:cNvSpPr/>
          <p:nvPr>
            <p:custDataLst>
              <p:tags r:id="rId1"/>
            </p:custDataLst>
          </p:nvPr>
        </p:nvSpPr>
        <p:spPr>
          <a:xfrm>
            <a:off x="174426" y="2616788"/>
            <a:ext cx="6136174" cy="3120336"/>
          </a:xfrm>
          <a:prstGeom prst="roundRect">
            <a:avLst>
              <a:gd name="adj" fmla="val 11933"/>
            </a:avLst>
          </a:prstGeom>
          <a:solidFill>
            <a:schemeClr val="bg1"/>
          </a:solidFill>
          <a:ln>
            <a:solidFill>
              <a:srgbClr val="940000"/>
            </a:solidFill>
          </a:ln>
          <a:effectLst>
            <a:outerShdw blurRad="5334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endParaRPr lang="zh-CN" altLang="zh-CN" dirty="0">
              <a:sym typeface="微软雅黑" panose="020B0503020204020204" charset="-122"/>
            </a:endParaRPr>
          </a:p>
        </p:txBody>
      </p:sp>
      <p:sp>
        <p:nvSpPr>
          <p:cNvPr id="4" name="文本框 3">
            <a:extLst>
              <a:ext uri="{FF2B5EF4-FFF2-40B4-BE49-F238E27FC236}">
                <a16:creationId xmlns:a16="http://schemas.microsoft.com/office/drawing/2014/main" id="{1EDCB1F9-0926-7604-1793-147CA8F39D84}"/>
              </a:ext>
            </a:extLst>
          </p:cNvPr>
          <p:cNvSpPr txBox="1"/>
          <p:nvPr/>
        </p:nvSpPr>
        <p:spPr>
          <a:xfrm>
            <a:off x="299640" y="3066628"/>
            <a:ext cx="6000047" cy="2385268"/>
          </a:xfrm>
          <a:prstGeom prst="rect">
            <a:avLst/>
          </a:prstGeom>
          <a:noFill/>
        </p:spPr>
        <p:txBody>
          <a:bodyPr wrap="square">
            <a:spAutoFit/>
          </a:bodyPr>
          <a:lstStyle/>
          <a:p>
            <a:pPr>
              <a:spcAft>
                <a:spcPts val="600"/>
              </a:spcAft>
              <a:defRPr/>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算力、算法、大数据一道被认为是“人工智能的三驾马车”。</a:t>
            </a:r>
          </a:p>
          <a:p>
            <a:pPr>
              <a:spcAft>
                <a:spcPts val="600"/>
              </a:spcAft>
              <a:defRPr/>
            </a:pP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大数据是人工智能发展的基础，为人工智能发展提供源源不断的数据资源；算力是人工智能发展的平台，为人工智能技术的实现提供坚实保障；算法是人工智能发展的内在推动力，为人工智能带来了相应的实现手段。大数据、算力和算法共同推动人工智能发展，缺一不可。（张云泉等，</a:t>
            </a:r>
            <a:r>
              <a:rPr lang="en-US" altLang="zh-CN" kern="100" dirty="0">
                <a:latin typeface="FangSong" panose="02010609060101010101" pitchFamily="49" charset="-122"/>
                <a:ea typeface="FangSong" panose="02010609060101010101" pitchFamily="49" charset="-122"/>
                <a:cs typeface="Times New Roman" panose="02020603050405020304" pitchFamily="18" charset="0"/>
              </a:rPr>
              <a:t>2021</a:t>
            </a:r>
            <a:r>
              <a:rPr lang="zh-CN" altLang="en-US" kern="100" dirty="0">
                <a:latin typeface="FangSong" panose="02010609060101010101" pitchFamily="49" charset="-122"/>
                <a:ea typeface="FangSong" panose="02010609060101010101" pitchFamily="49" charset="-122"/>
                <a:cs typeface="Times New Roman" panose="02020603050405020304" pitchFamily="18" charset="0"/>
              </a:rPr>
              <a:t>）</a:t>
            </a:r>
          </a:p>
        </p:txBody>
      </p:sp>
      <p:pic>
        <p:nvPicPr>
          <p:cNvPr id="23" name="Picture 2" descr="智能世界三要素">
            <a:extLst>
              <a:ext uri="{FF2B5EF4-FFF2-40B4-BE49-F238E27FC236}">
                <a16:creationId xmlns:a16="http://schemas.microsoft.com/office/drawing/2014/main" id="{68B1B5AE-2371-F4B8-562C-6379C5F8AFA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4162" t="746" r="17176" b="531"/>
          <a:stretch/>
        </p:blipFill>
        <p:spPr bwMode="auto">
          <a:xfrm>
            <a:off x="6318737" y="1766889"/>
            <a:ext cx="5873263" cy="4756210"/>
          </a:xfrm>
          <a:prstGeom prst="rect">
            <a:avLst/>
          </a:prstGeom>
          <a:noFill/>
          <a:extLst>
            <a:ext uri="{909E8E84-426E-40DD-AFC4-6F175D3DCCD1}">
              <a14:hiddenFill xmlns:a14="http://schemas.microsoft.com/office/drawing/2010/main">
                <a:solidFill>
                  <a:srgbClr val="FFFFFF"/>
                </a:solidFill>
              </a14:hiddenFill>
            </a:ext>
          </a:extLst>
        </p:spPr>
      </p:pic>
      <p:sp>
        <p:nvSpPr>
          <p:cNvPr id="26" name="文本框 25">
            <a:extLst>
              <a:ext uri="{FF2B5EF4-FFF2-40B4-BE49-F238E27FC236}">
                <a16:creationId xmlns:a16="http://schemas.microsoft.com/office/drawing/2014/main" id="{24F909B3-AB18-E5AF-FA12-CA78AE553A04}"/>
              </a:ext>
            </a:extLst>
          </p:cNvPr>
          <p:cNvSpPr txBox="1"/>
          <p:nvPr/>
        </p:nvSpPr>
        <p:spPr>
          <a:xfrm>
            <a:off x="6662738" y="6552050"/>
            <a:ext cx="6304084" cy="276999"/>
          </a:xfrm>
          <a:prstGeom prst="rect">
            <a:avLst/>
          </a:prstGeom>
          <a:noFill/>
        </p:spPr>
        <p:txBody>
          <a:bodyPr wrap="square">
            <a:spAutoFit/>
          </a:bodyPr>
          <a:lstStyle/>
          <a:p>
            <a:r>
              <a:rPr lang="zh-CN" altLang="en-US" sz="1200" dirty="0">
                <a:solidFill>
                  <a:schemeClr val="bg1">
                    <a:lumMod val="65000"/>
                  </a:schemeClr>
                </a:solidFill>
              </a:rPr>
              <a:t>图源：</a:t>
            </a:r>
            <a:r>
              <a:rPr lang="de-DE" altLang="zh-CN" sz="1200" dirty="0">
                <a:solidFill>
                  <a:schemeClr val="bg1">
                    <a:lumMod val="65000"/>
                  </a:schemeClr>
                </a:solidFill>
              </a:rPr>
              <a:t>https://info.support.huawei.com/info-finder/encyclopedia/zh</a:t>
            </a:r>
            <a:r>
              <a:rPr lang="en-US" altLang="zh-CN" sz="1200" dirty="0">
                <a:solidFill>
                  <a:schemeClr val="bg1">
                    <a:lumMod val="65000"/>
                  </a:schemeClr>
                </a:solidFill>
              </a:rPr>
              <a:t>/</a:t>
            </a:r>
            <a:r>
              <a:rPr lang="zh-CN" altLang="en-US" sz="1200" dirty="0">
                <a:solidFill>
                  <a:schemeClr val="bg1">
                    <a:lumMod val="65000"/>
                  </a:schemeClr>
                </a:solidFill>
              </a:rPr>
              <a:t>算力网络</a:t>
            </a:r>
            <a:r>
              <a:rPr lang="de-DE" altLang="zh-CN" sz="1200" dirty="0">
                <a:solidFill>
                  <a:schemeClr val="bg1">
                    <a:lumMod val="65000"/>
                  </a:schemeClr>
                </a:solidFill>
              </a:rPr>
              <a:t>.html</a:t>
            </a:r>
            <a:endParaRPr lang="zh-CN" altLang="en-US" sz="1200" dirty="0">
              <a:solidFill>
                <a:schemeClr val="bg1">
                  <a:lumMod val="65000"/>
                </a:schemeClr>
              </a:solidFill>
            </a:endParaRPr>
          </a:p>
        </p:txBody>
      </p:sp>
    </p:spTree>
    <p:extLst>
      <p:ext uri="{BB962C8B-B14F-4D97-AF65-F5344CB8AC3E}">
        <p14:creationId xmlns:p14="http://schemas.microsoft.com/office/powerpoint/2010/main" val="310320372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2429</TotalTime>
  <Pages>0</Pages>
  <Words>6222</Words>
  <Characters>0</Characters>
  <Application>Microsoft Office PowerPoint</Application>
  <DocSecurity>0</DocSecurity>
  <PresentationFormat>宽屏</PresentationFormat>
  <Lines>0</Lines>
  <Paragraphs>251</Paragraphs>
  <Slides>27</Slides>
  <Notes>26</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27</vt:i4>
      </vt:variant>
    </vt:vector>
  </HeadingPairs>
  <TitlesOfParts>
    <vt:vector size="43" baseType="lpstr">
      <vt:lpstr>OPPOSans-H</vt:lpstr>
      <vt:lpstr>OPPOSans-R</vt:lpstr>
      <vt:lpstr>SourceHanSansSC-Regular</vt:lpstr>
      <vt:lpstr>等线</vt:lpstr>
      <vt:lpstr>仿宋</vt:lpstr>
      <vt:lpstr>仿宋</vt:lpstr>
      <vt:lpstr>SimHei</vt:lpstr>
      <vt:lpstr>KaiTi</vt:lpstr>
      <vt:lpstr>微软雅黑</vt:lpstr>
      <vt:lpstr>Arial</vt:lpstr>
      <vt:lpstr>Calibri</vt:lpstr>
      <vt:lpstr>Calibri Light</vt:lpstr>
      <vt:lpstr>Cambria</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张苗苗</dc:creator>
  <cp:lastModifiedBy>YANG FENG</cp:lastModifiedBy>
  <cp:revision>401</cp:revision>
  <dcterms:created xsi:type="dcterms:W3CDTF">2016-05-06T07:49:00Z</dcterms:created>
  <dcterms:modified xsi:type="dcterms:W3CDTF">2025-06-01T03:54:21Z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2052-10.1.0.6929</vt:lpwstr>
  </property>
</Properties>
</file>